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Average"/>
      <p:regular r:id="rId23"/>
    </p:embeddedFont>
    <p:embeddedFont>
      <p:font typeface="Oswal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Oswald-regular.fntdata"/><Relationship Id="rId23" Type="http://schemas.openxmlformats.org/officeDocument/2006/relationships/font" Target="fonts/Averag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5" Type="http://schemas.openxmlformats.org/officeDocument/2006/relationships/font" Target="fonts/Oswa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a34e61bb0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a34e61bb0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a34e61bb02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a34e61bb02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a3a416131a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a3a416131a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a3a416131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a3a416131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2a34e61bb02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2a34e61bb02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a3a416131a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a3a416131a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a3a416131a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a3a416131a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a22e944fce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2a22e944fce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a04843def9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a04843def9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2a34e61bb0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2a34e61bb0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a33123fae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a33123fae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a22e944fce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a22e944fce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a3103686f2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a3103686f2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a3103686f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a3103686f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a3103686f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2a3103686f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a3103686f2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a3103686f2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47996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4137525" y="2915950"/>
              <a:ext cx="207000" cy="2070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2"/>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16" name="Google Shape;16;p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255275"/>
            <a:ext cx="8520600" cy="18906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3"/>
          <p:cNvSpPr txBox="1"/>
          <p:nvPr>
            <p:ph type="title"/>
          </p:nvPr>
        </p:nvSpPr>
        <p:spPr>
          <a:xfrm>
            <a:off x="671250" y="2141250"/>
            <a:ext cx="7852200" cy="861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9" name="Google Shape;19;p3"/>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62271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38" name="Google Shape;38;p8"/>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2" name="Google Shape;42;p9"/>
          <p:cNvSpPr txBox="1"/>
          <p:nvPr>
            <p:ph type="title"/>
          </p:nvPr>
        </p:nvSpPr>
        <p:spPr>
          <a:xfrm>
            <a:off x="265500" y="1081400"/>
            <a:ext cx="4045200" cy="1710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3" name="Google Shape;43;p9"/>
          <p:cNvSpPr txBox="1"/>
          <p:nvPr>
            <p:ph idx="1" type="subTitle"/>
          </p:nvPr>
        </p:nvSpPr>
        <p:spPr>
          <a:xfrm>
            <a:off x="265500" y="28452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2100"/>
              <a:buNone/>
              <a:defRPr sz="2100">
                <a:solidFill>
                  <a:schemeClr val="dk1"/>
                </a:solidFill>
              </a:defRPr>
            </a:lvl1pPr>
            <a:lvl2pPr lvl="1" algn="ctr">
              <a:lnSpc>
                <a:spcPct val="100000"/>
              </a:lnSpc>
              <a:spcBef>
                <a:spcPts val="0"/>
              </a:spcBef>
              <a:spcAft>
                <a:spcPts val="0"/>
              </a:spcAft>
              <a:buClr>
                <a:schemeClr val="dk1"/>
              </a:buClr>
              <a:buSzPts val="2100"/>
              <a:buNone/>
              <a:defRPr sz="2100">
                <a:solidFill>
                  <a:schemeClr val="dk1"/>
                </a:solidFill>
              </a:defRPr>
            </a:lvl2pPr>
            <a:lvl3pPr lvl="2" algn="ctr">
              <a:lnSpc>
                <a:spcPct val="100000"/>
              </a:lnSpc>
              <a:spcBef>
                <a:spcPts val="0"/>
              </a:spcBef>
              <a:spcAft>
                <a:spcPts val="0"/>
              </a:spcAft>
              <a:buClr>
                <a:schemeClr val="dk1"/>
              </a:buClr>
              <a:buSzPts val="2100"/>
              <a:buNone/>
              <a:defRPr sz="2100">
                <a:solidFill>
                  <a:schemeClr val="dk1"/>
                </a:solidFill>
              </a:defRPr>
            </a:lvl3pPr>
            <a:lvl4pPr lvl="3" algn="ctr">
              <a:lnSpc>
                <a:spcPct val="100000"/>
              </a:lnSpc>
              <a:spcBef>
                <a:spcPts val="0"/>
              </a:spcBef>
              <a:spcAft>
                <a:spcPts val="0"/>
              </a:spcAft>
              <a:buClr>
                <a:schemeClr val="dk1"/>
              </a:buClr>
              <a:buSzPts val="2100"/>
              <a:buNone/>
              <a:defRPr sz="2100">
                <a:solidFill>
                  <a:schemeClr val="dk1"/>
                </a:solidFill>
              </a:defRPr>
            </a:lvl4pPr>
            <a:lvl5pPr lvl="4" algn="ctr">
              <a:lnSpc>
                <a:spcPct val="100000"/>
              </a:lnSpc>
              <a:spcBef>
                <a:spcPts val="0"/>
              </a:spcBef>
              <a:spcAft>
                <a:spcPts val="0"/>
              </a:spcAft>
              <a:buClr>
                <a:schemeClr val="dk1"/>
              </a:buClr>
              <a:buSzPts val="2100"/>
              <a:buNone/>
              <a:defRPr sz="2100">
                <a:solidFill>
                  <a:schemeClr val="dk1"/>
                </a:solidFill>
              </a:defRPr>
            </a:lvl5pPr>
            <a:lvl6pPr lvl="5" algn="ctr">
              <a:lnSpc>
                <a:spcPct val="100000"/>
              </a:lnSpc>
              <a:spcBef>
                <a:spcPts val="0"/>
              </a:spcBef>
              <a:spcAft>
                <a:spcPts val="0"/>
              </a:spcAft>
              <a:buClr>
                <a:schemeClr val="dk1"/>
              </a:buClr>
              <a:buSzPts val="2100"/>
              <a:buNone/>
              <a:defRPr sz="2100">
                <a:solidFill>
                  <a:schemeClr val="dk1"/>
                </a:solidFill>
              </a:defRPr>
            </a:lvl6pPr>
            <a:lvl7pPr lvl="6" algn="ctr">
              <a:lnSpc>
                <a:spcPct val="100000"/>
              </a:lnSpc>
              <a:spcBef>
                <a:spcPts val="0"/>
              </a:spcBef>
              <a:spcAft>
                <a:spcPts val="0"/>
              </a:spcAft>
              <a:buClr>
                <a:schemeClr val="dk1"/>
              </a:buClr>
              <a:buSzPts val="2100"/>
              <a:buNone/>
              <a:defRPr sz="2100">
                <a:solidFill>
                  <a:schemeClr val="dk1"/>
                </a:solidFill>
              </a:defRPr>
            </a:lvl7pPr>
            <a:lvl8pPr lvl="7" algn="ctr">
              <a:lnSpc>
                <a:spcPct val="100000"/>
              </a:lnSpc>
              <a:spcBef>
                <a:spcPts val="0"/>
              </a:spcBef>
              <a:spcAft>
                <a:spcPts val="0"/>
              </a:spcAft>
              <a:buClr>
                <a:schemeClr val="dk1"/>
              </a:buClr>
              <a:buSzPts val="2100"/>
              <a:buNone/>
              <a:defRPr sz="2100">
                <a:solidFill>
                  <a:schemeClr val="dk1"/>
                </a:solidFill>
              </a:defRPr>
            </a:lvl8pPr>
            <a:lvl9pPr lvl="8" algn="ctr">
              <a:lnSpc>
                <a:spcPct val="100000"/>
              </a:lnSpc>
              <a:spcBef>
                <a:spcPts val="0"/>
              </a:spcBef>
              <a:spcAft>
                <a:spcPts val="0"/>
              </a:spcAft>
              <a:buClr>
                <a:schemeClr val="dk1"/>
              </a:buClr>
              <a:buSzPts val="2100"/>
              <a:buNone/>
              <a:defRPr sz="2100">
                <a:solidFill>
                  <a:schemeClr val="dk1"/>
                </a:solidFill>
              </a:defRPr>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5" name="Google Shape;45;p9"/>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p:txBody>
      </p:sp>
      <p:sp>
        <p:nvSpPr>
          <p:cNvPr id="48" name="Google Shape;48;p10"/>
          <p:cNvSpPr txBox="1"/>
          <p:nvPr>
            <p:ph idx="12" type="sldNum"/>
          </p:nvPr>
        </p:nvSpPr>
        <p:spPr>
          <a:xfrm>
            <a:off x="8490250" y="468100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lat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indent="-317500" lvl="1" marL="914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indent="-317500" lvl="2" marL="1371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indent="-317500" lvl="3" marL="1828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indent="-317500" lvl="4" marL="22860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indent="-317500" lvl="5" marL="27432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indent="-317500" lvl="6" marL="32004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indent="-317500" lvl="7" marL="36576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indent="-317500" lvl="8" marL="4114800">
              <a:lnSpc>
                <a:spcPct val="115000"/>
              </a:lnSpc>
              <a:spcBef>
                <a:spcPts val="0"/>
              </a:spcBef>
              <a:spcAft>
                <a:spcPts val="0"/>
              </a:spcAft>
              <a:buClr>
                <a:schemeClr val="accent3"/>
              </a:buClr>
              <a:buSzPts val="1400"/>
              <a:buFont typeface="Average"/>
              <a:buChar char="■"/>
              <a:defRPr>
                <a:solidFill>
                  <a:schemeClr val="accent3"/>
                </a:solidFill>
                <a:latin typeface="Average"/>
                <a:ea typeface="Average"/>
                <a:cs typeface="Average"/>
                <a:sym typeface="Average"/>
              </a:defRPr>
            </a:lvl9pPr>
          </a:lstStyle>
          <a:p/>
        </p:txBody>
      </p:sp>
      <p:sp>
        <p:nvSpPr>
          <p:cNvPr id="8" name="Google Shape;8;p1"/>
          <p:cNvSpPr txBox="1"/>
          <p:nvPr>
            <p:ph idx="12" type="sldNum"/>
          </p:nvPr>
        </p:nvSpPr>
        <p:spPr>
          <a:xfrm>
            <a:off x="8490250" y="468100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3"/>
                </a:solidFill>
                <a:latin typeface="Average"/>
                <a:ea typeface="Average"/>
                <a:cs typeface="Average"/>
                <a:sym typeface="Average"/>
              </a:defRPr>
            </a:lvl1pPr>
            <a:lvl2pPr lvl="1" algn="r">
              <a:buNone/>
              <a:defRPr sz="1000">
                <a:solidFill>
                  <a:schemeClr val="accent3"/>
                </a:solidFill>
                <a:latin typeface="Average"/>
                <a:ea typeface="Average"/>
                <a:cs typeface="Average"/>
                <a:sym typeface="Average"/>
              </a:defRPr>
            </a:lvl2pPr>
            <a:lvl3pPr lvl="2" algn="r">
              <a:buNone/>
              <a:defRPr sz="1000">
                <a:solidFill>
                  <a:schemeClr val="accent3"/>
                </a:solidFill>
                <a:latin typeface="Average"/>
                <a:ea typeface="Average"/>
                <a:cs typeface="Average"/>
                <a:sym typeface="Average"/>
              </a:defRPr>
            </a:lvl3pPr>
            <a:lvl4pPr lvl="3" algn="r">
              <a:buNone/>
              <a:defRPr sz="1000">
                <a:solidFill>
                  <a:schemeClr val="accent3"/>
                </a:solidFill>
                <a:latin typeface="Average"/>
                <a:ea typeface="Average"/>
                <a:cs typeface="Average"/>
                <a:sym typeface="Average"/>
              </a:defRPr>
            </a:lvl4pPr>
            <a:lvl5pPr lvl="4" algn="r">
              <a:buNone/>
              <a:defRPr sz="1000">
                <a:solidFill>
                  <a:schemeClr val="accent3"/>
                </a:solidFill>
                <a:latin typeface="Average"/>
                <a:ea typeface="Average"/>
                <a:cs typeface="Average"/>
                <a:sym typeface="Average"/>
              </a:defRPr>
            </a:lvl5pPr>
            <a:lvl6pPr lvl="5" algn="r">
              <a:buNone/>
              <a:defRPr sz="1000">
                <a:solidFill>
                  <a:schemeClr val="accent3"/>
                </a:solidFill>
                <a:latin typeface="Average"/>
                <a:ea typeface="Average"/>
                <a:cs typeface="Average"/>
                <a:sym typeface="Average"/>
              </a:defRPr>
            </a:lvl6pPr>
            <a:lvl7pPr lvl="6" algn="r">
              <a:buNone/>
              <a:defRPr sz="1000">
                <a:solidFill>
                  <a:schemeClr val="accent3"/>
                </a:solidFill>
                <a:latin typeface="Average"/>
                <a:ea typeface="Average"/>
                <a:cs typeface="Average"/>
                <a:sym typeface="Average"/>
              </a:defRPr>
            </a:lvl7pPr>
            <a:lvl8pPr lvl="7" algn="r">
              <a:buNone/>
              <a:defRPr sz="1000">
                <a:solidFill>
                  <a:schemeClr val="accent3"/>
                </a:solidFill>
                <a:latin typeface="Average"/>
                <a:ea typeface="Average"/>
                <a:cs typeface="Average"/>
                <a:sym typeface="Average"/>
              </a:defRPr>
            </a:lvl8pPr>
            <a:lvl9pPr lvl="8" algn="r">
              <a:buNone/>
              <a:defRPr sz="1000">
                <a:solidFill>
                  <a:schemeClr val="accent3"/>
                </a:solidFill>
                <a:latin typeface="Average"/>
                <a:ea typeface="Average"/>
                <a:cs typeface="Average"/>
                <a:sym typeface="Average"/>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5.png"/><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8.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geeksforgeeks.org/longest-path-in-a-directed-acyclic-graph-dynamic-programming/" TargetMode="External"/><Relationship Id="rId4" Type="http://schemas.openxmlformats.org/officeDocument/2006/relationships/hyperlink" Target="https://www.altcademy.com/blog/discover-the-longest-path-in-a-directed-acyclic-graph-solved/" TargetMode="External"/><Relationship Id="rId5" Type="http://schemas.openxmlformats.org/officeDocument/2006/relationships/hyperlink" Target="https://www.csie.ntu.edu.tw/~lyuu/complexity/2016/20161129s.pdf" TargetMode="External"/><Relationship Id="rId6" Type="http://schemas.openxmlformats.org/officeDocument/2006/relationships/hyperlink" Target="https://www.researchgate.net/figure/The-resulting-gene-regulatory-network-for-the-p53-pathway-Interactions-are-defined-by_fig7_263053629" TargetMode="External"/><Relationship Id="rId7" Type="http://schemas.openxmlformats.org/officeDocument/2006/relationships/hyperlink" Target="https://ocw.mit.edu/courses/6-006-introduction-to-algorithms-fall-2011/5edb13fb34cbe7f4cdccc13d131772e7_MIT6_006F11_lec17.pdf"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671258" y="990800"/>
            <a:ext cx="7801500" cy="17301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Longest Path Problem</a:t>
            </a:r>
            <a:endParaRPr/>
          </a:p>
        </p:txBody>
      </p:sp>
      <p:sp>
        <p:nvSpPr>
          <p:cNvPr id="60" name="Google Shape;60;p13"/>
          <p:cNvSpPr txBox="1"/>
          <p:nvPr>
            <p:ph idx="1" type="subTitle"/>
          </p:nvPr>
        </p:nvSpPr>
        <p:spPr>
          <a:xfrm>
            <a:off x="671250" y="3174876"/>
            <a:ext cx="78015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Megan Hinkel and Jordan Martin</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of a Reduction</a:t>
            </a:r>
            <a:endParaRPr/>
          </a:p>
        </p:txBody>
      </p:sp>
      <p:pic>
        <p:nvPicPr>
          <p:cNvPr id="136" name="Google Shape;136;p22"/>
          <p:cNvPicPr preferRelativeResize="0"/>
          <p:nvPr/>
        </p:nvPicPr>
        <p:blipFill rotWithShape="1">
          <a:blip r:embed="rId3">
            <a:alphaModFix/>
          </a:blip>
          <a:srcRect b="62829" l="3697" r="15034" t="0"/>
          <a:stretch/>
        </p:blipFill>
        <p:spPr>
          <a:xfrm>
            <a:off x="234050" y="1740300"/>
            <a:ext cx="3673926" cy="1911849"/>
          </a:xfrm>
          <a:prstGeom prst="rect">
            <a:avLst/>
          </a:prstGeom>
          <a:noFill/>
          <a:ln>
            <a:noFill/>
          </a:ln>
        </p:spPr>
      </p:pic>
      <p:pic>
        <p:nvPicPr>
          <p:cNvPr id="137" name="Google Shape;137;p22"/>
          <p:cNvPicPr preferRelativeResize="0"/>
          <p:nvPr/>
        </p:nvPicPr>
        <p:blipFill rotWithShape="1">
          <a:blip r:embed="rId3">
            <a:alphaModFix/>
          </a:blip>
          <a:srcRect b="6239" l="2647" r="5761" t="33125"/>
          <a:stretch/>
        </p:blipFill>
        <p:spPr>
          <a:xfrm>
            <a:off x="4691750" y="1398825"/>
            <a:ext cx="4140549" cy="3118751"/>
          </a:xfrm>
          <a:prstGeom prst="rect">
            <a:avLst/>
          </a:prstGeom>
          <a:noFill/>
          <a:ln>
            <a:noFill/>
          </a:ln>
        </p:spPr>
      </p:pic>
      <p:sp>
        <p:nvSpPr>
          <p:cNvPr id="138" name="Google Shape;138;p22"/>
          <p:cNvSpPr/>
          <p:nvPr/>
        </p:nvSpPr>
        <p:spPr>
          <a:xfrm>
            <a:off x="4114800" y="2367600"/>
            <a:ext cx="457200" cy="408300"/>
          </a:xfrm>
          <a:prstGeom prst="rightArrow">
            <a:avLst>
              <a:gd fmla="val 50000" name="adj1"/>
              <a:gd fmla="val 50000" name="adj2"/>
            </a:avLst>
          </a:prstGeom>
          <a:solidFill>
            <a:srgbClr val="77947E"/>
          </a:solidFill>
          <a:ln cap="flat" cmpd="sng" w="9525">
            <a:solidFill>
              <a:srgbClr val="77947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sp>
        <p:nvSpPr>
          <p:cNvPr id="139" name="Google Shape;139;p22"/>
          <p:cNvSpPr txBox="1"/>
          <p:nvPr/>
        </p:nvSpPr>
        <p:spPr>
          <a:xfrm>
            <a:off x="235500" y="3799125"/>
            <a:ext cx="3739200" cy="96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rgbClr val="E2DDDD"/>
                </a:solidFill>
                <a:latin typeface="Average"/>
                <a:ea typeface="Average"/>
                <a:cs typeface="Average"/>
                <a:sym typeface="Average"/>
              </a:rPr>
              <a:t>A simple path of length 4 in G’ exists if and only if G contains a Hamiltonian path.</a:t>
            </a:r>
            <a:endParaRPr sz="1800">
              <a:solidFill>
                <a:schemeClr val="accent3"/>
              </a:solidFill>
              <a:latin typeface="Average"/>
              <a:ea typeface="Average"/>
              <a:cs typeface="Average"/>
              <a:sym typeface="Average"/>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3"/>
          <p:cNvSpPr txBox="1"/>
          <p:nvPr>
            <p:ph type="title"/>
          </p:nvPr>
        </p:nvSpPr>
        <p:spPr>
          <a:xfrm>
            <a:off x="311700" y="270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Explanation of Code</a:t>
            </a:r>
            <a:endParaRPr/>
          </a:p>
        </p:txBody>
      </p:sp>
      <p:sp>
        <p:nvSpPr>
          <p:cNvPr id="145" name="Google Shape;145;p23"/>
          <p:cNvSpPr txBox="1"/>
          <p:nvPr>
            <p:ph idx="1" type="body"/>
          </p:nvPr>
        </p:nvSpPr>
        <p:spPr>
          <a:xfrm>
            <a:off x="311700" y="78912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750">
                <a:solidFill>
                  <a:srgbClr val="E2DDDD"/>
                </a:solidFill>
              </a:rPr>
              <a:t>Our approach </a:t>
            </a:r>
            <a:r>
              <a:rPr lang="en" sz="1750">
                <a:solidFill>
                  <a:srgbClr val="E2DDDD"/>
                </a:solidFill>
              </a:rPr>
              <a:t>to the exact solution </a:t>
            </a:r>
            <a:r>
              <a:rPr lang="en" sz="1750">
                <a:solidFill>
                  <a:srgbClr val="E2DDDD"/>
                </a:solidFill>
              </a:rPr>
              <a:t>was to use a combination of Dynamic Programming and DFS. </a:t>
            </a:r>
            <a:endParaRPr sz="1750">
              <a:solidFill>
                <a:srgbClr val="E2DDDD"/>
              </a:solidFill>
            </a:endParaRPr>
          </a:p>
          <a:p>
            <a:pPr indent="0" lvl="0" marL="0" rtl="0" algn="l">
              <a:lnSpc>
                <a:spcPct val="100000"/>
              </a:lnSpc>
              <a:spcBef>
                <a:spcPts val="1200"/>
              </a:spcBef>
              <a:spcAft>
                <a:spcPts val="0"/>
              </a:spcAft>
              <a:buNone/>
            </a:pPr>
            <a:r>
              <a:rPr lang="en" sz="1750">
                <a:solidFill>
                  <a:srgbClr val="E2DDDD"/>
                </a:solidFill>
              </a:rPr>
              <a:t>The dynamic array holds the length of the longest path starting from the node at that index.</a:t>
            </a:r>
            <a:endParaRPr sz="1750">
              <a:solidFill>
                <a:srgbClr val="E2DDDD"/>
              </a:solidFill>
            </a:endParaRPr>
          </a:p>
          <a:p>
            <a:pPr indent="0" lvl="0" marL="0" rtl="0" algn="l">
              <a:lnSpc>
                <a:spcPct val="100000"/>
              </a:lnSpc>
              <a:spcBef>
                <a:spcPts val="1200"/>
              </a:spcBef>
              <a:spcAft>
                <a:spcPts val="0"/>
              </a:spcAft>
              <a:buNone/>
            </a:pPr>
            <a:r>
              <a:rPr lang="en" sz="1750">
                <a:solidFill>
                  <a:srgbClr val="E2DDDD"/>
                </a:solidFill>
              </a:rPr>
              <a:t>There is also a visited array to keep track of all the visited nodes during DFS and a path array to keep track of the vertices in the longest path for each node.</a:t>
            </a:r>
            <a:endParaRPr sz="1750">
              <a:solidFill>
                <a:srgbClr val="E2DDDD"/>
              </a:solidFill>
            </a:endParaRPr>
          </a:p>
          <a:p>
            <a:pPr indent="0" lvl="0" marL="0" rtl="0" algn="l">
              <a:spcBef>
                <a:spcPts val="1200"/>
              </a:spcBef>
              <a:spcAft>
                <a:spcPts val="1200"/>
              </a:spcAft>
              <a:buNone/>
            </a:pPr>
            <a:r>
              <a:t/>
            </a:r>
            <a:endParaRPr>
              <a:solidFill>
                <a:srgbClr val="E2DDDD"/>
              </a:solidFill>
            </a:endParaRPr>
          </a:p>
        </p:txBody>
      </p:sp>
      <p:pic>
        <p:nvPicPr>
          <p:cNvPr id="146" name="Google Shape;146;p23"/>
          <p:cNvPicPr preferRelativeResize="0"/>
          <p:nvPr/>
        </p:nvPicPr>
        <p:blipFill rotWithShape="1">
          <a:blip r:embed="rId3">
            <a:alphaModFix/>
          </a:blip>
          <a:srcRect b="7902" l="0" r="0" t="0"/>
          <a:stretch/>
        </p:blipFill>
        <p:spPr>
          <a:xfrm>
            <a:off x="1170125" y="2922125"/>
            <a:ext cx="6943725" cy="20853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type="title"/>
          </p:nvPr>
        </p:nvSpPr>
        <p:spPr>
          <a:xfrm>
            <a:off x="311700" y="2708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Explanation of Code</a:t>
            </a:r>
            <a:endParaRPr/>
          </a:p>
        </p:txBody>
      </p:sp>
      <p:sp>
        <p:nvSpPr>
          <p:cNvPr id="152" name="Google Shape;152;p24"/>
          <p:cNvSpPr txBox="1"/>
          <p:nvPr>
            <p:ph idx="1" type="body"/>
          </p:nvPr>
        </p:nvSpPr>
        <p:spPr>
          <a:xfrm>
            <a:off x="311700" y="789125"/>
            <a:ext cx="39393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750">
                <a:solidFill>
                  <a:srgbClr val="E2DDDD"/>
                </a:solidFill>
              </a:rPr>
              <a:t>Then DFS is called on every node and all its children are traversed.</a:t>
            </a:r>
            <a:endParaRPr sz="1750">
              <a:solidFill>
                <a:srgbClr val="E2DDDD"/>
              </a:solidFill>
            </a:endParaRPr>
          </a:p>
          <a:p>
            <a:pPr indent="0" lvl="0" marL="0" rtl="0" algn="l">
              <a:lnSpc>
                <a:spcPct val="100000"/>
              </a:lnSpc>
              <a:spcBef>
                <a:spcPts val="1200"/>
              </a:spcBef>
              <a:spcAft>
                <a:spcPts val="0"/>
              </a:spcAft>
              <a:buNone/>
            </a:pPr>
            <a:r>
              <a:rPr lang="en" sz="1750">
                <a:solidFill>
                  <a:srgbClr val="E2DDDD"/>
                </a:solidFill>
              </a:rPr>
              <a:t>Below is the DFS algorithm we implemented.</a:t>
            </a:r>
            <a:endParaRPr sz="1750">
              <a:solidFill>
                <a:srgbClr val="E2DDDD"/>
              </a:solidFill>
            </a:endParaRPr>
          </a:p>
          <a:p>
            <a:pPr indent="0" lvl="0" marL="0" rtl="0" algn="l">
              <a:lnSpc>
                <a:spcPct val="100000"/>
              </a:lnSpc>
              <a:spcBef>
                <a:spcPts val="1200"/>
              </a:spcBef>
              <a:spcAft>
                <a:spcPts val="0"/>
              </a:spcAft>
              <a:buNone/>
            </a:pPr>
            <a:r>
              <a:t/>
            </a:r>
            <a:endParaRPr sz="1750">
              <a:solidFill>
                <a:srgbClr val="E2DDDD"/>
              </a:solidFill>
            </a:endParaRPr>
          </a:p>
          <a:p>
            <a:pPr indent="0" lvl="0" marL="0" rtl="0" algn="l">
              <a:spcBef>
                <a:spcPts val="1200"/>
              </a:spcBef>
              <a:spcAft>
                <a:spcPts val="1200"/>
              </a:spcAft>
              <a:buNone/>
            </a:pPr>
            <a:r>
              <a:t/>
            </a:r>
            <a:endParaRPr>
              <a:solidFill>
                <a:srgbClr val="E2DDDD"/>
              </a:solidFill>
            </a:endParaRPr>
          </a:p>
        </p:txBody>
      </p:sp>
      <p:pic>
        <p:nvPicPr>
          <p:cNvPr id="153" name="Google Shape;153;p24"/>
          <p:cNvPicPr preferRelativeResize="0"/>
          <p:nvPr/>
        </p:nvPicPr>
        <p:blipFill>
          <a:blip r:embed="rId3">
            <a:alphaModFix/>
          </a:blip>
          <a:stretch>
            <a:fillRect/>
          </a:stretch>
        </p:blipFill>
        <p:spPr>
          <a:xfrm>
            <a:off x="4414275" y="391775"/>
            <a:ext cx="4343400" cy="1219200"/>
          </a:xfrm>
          <a:prstGeom prst="rect">
            <a:avLst/>
          </a:prstGeom>
          <a:noFill/>
          <a:ln>
            <a:noFill/>
          </a:ln>
        </p:spPr>
      </p:pic>
      <p:sp>
        <p:nvSpPr>
          <p:cNvPr id="154" name="Google Shape;154;p24"/>
          <p:cNvSpPr txBox="1"/>
          <p:nvPr/>
        </p:nvSpPr>
        <p:spPr>
          <a:xfrm>
            <a:off x="4381500" y="1660075"/>
            <a:ext cx="4450800" cy="506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accent3"/>
                </a:solidFill>
                <a:latin typeface="Average"/>
                <a:ea typeface="Average"/>
                <a:cs typeface="Average"/>
                <a:sym typeface="Average"/>
              </a:rPr>
              <a:t>Nodes are converted to their corresponding integer values (since they are given as characters)</a:t>
            </a:r>
            <a:endParaRPr sz="1500">
              <a:solidFill>
                <a:schemeClr val="accent3"/>
              </a:solidFill>
              <a:latin typeface="Average"/>
              <a:ea typeface="Average"/>
              <a:cs typeface="Average"/>
              <a:sym typeface="Average"/>
            </a:endParaRPr>
          </a:p>
        </p:txBody>
      </p:sp>
      <p:pic>
        <p:nvPicPr>
          <p:cNvPr id="155" name="Google Shape;155;p24"/>
          <p:cNvPicPr preferRelativeResize="0"/>
          <p:nvPr/>
        </p:nvPicPr>
        <p:blipFill>
          <a:blip r:embed="rId4">
            <a:alphaModFix/>
          </a:blip>
          <a:stretch>
            <a:fillRect/>
          </a:stretch>
        </p:blipFill>
        <p:spPr>
          <a:xfrm>
            <a:off x="171100" y="2334900"/>
            <a:ext cx="4400896" cy="2672525"/>
          </a:xfrm>
          <a:prstGeom prst="rect">
            <a:avLst/>
          </a:prstGeom>
          <a:noFill/>
          <a:ln>
            <a:noFill/>
          </a:ln>
        </p:spPr>
      </p:pic>
      <p:sp>
        <p:nvSpPr>
          <p:cNvPr id="156" name="Google Shape;156;p24"/>
          <p:cNvSpPr txBox="1"/>
          <p:nvPr/>
        </p:nvSpPr>
        <p:spPr>
          <a:xfrm>
            <a:off x="4724400" y="2530800"/>
            <a:ext cx="4107900" cy="261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The max value of the paths are stored in the dynamic array. The corresponding node is stored in the path array.</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In this problem instance the longest path is  is determined by the maximum weight of the edges in the path.</a:t>
            </a:r>
            <a:endParaRPr sz="1800">
              <a:solidFill>
                <a:schemeClr val="accent3"/>
              </a:solidFill>
              <a:latin typeface="Average"/>
              <a:ea typeface="Average"/>
              <a:cs typeface="Average"/>
              <a:sym typeface="Averag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type="title"/>
          </p:nvPr>
        </p:nvSpPr>
        <p:spPr>
          <a:xfrm>
            <a:off x="3117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Explanation of Code</a:t>
            </a:r>
            <a:endParaRPr/>
          </a:p>
        </p:txBody>
      </p:sp>
      <p:sp>
        <p:nvSpPr>
          <p:cNvPr id="162" name="Google Shape;162;p25"/>
          <p:cNvSpPr txBox="1"/>
          <p:nvPr>
            <p:ph idx="1" type="body"/>
          </p:nvPr>
        </p:nvSpPr>
        <p:spPr>
          <a:xfrm>
            <a:off x="311700" y="8653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At the end, the dynamic array is checked for its max value, which is the longest path in the graph. To find the path that was taken, the list stored in the path array at the index of the longest path must be backtracked (because the nodes are added in reverse order).</a:t>
            </a:r>
            <a:endParaRPr/>
          </a:p>
        </p:txBody>
      </p:sp>
      <p:pic>
        <p:nvPicPr>
          <p:cNvPr id="163" name="Google Shape;163;p25"/>
          <p:cNvPicPr preferRelativeResize="0"/>
          <p:nvPr/>
        </p:nvPicPr>
        <p:blipFill>
          <a:blip r:embed="rId3">
            <a:alphaModFix/>
          </a:blip>
          <a:stretch>
            <a:fillRect/>
          </a:stretch>
        </p:blipFill>
        <p:spPr>
          <a:xfrm>
            <a:off x="828675" y="2253250"/>
            <a:ext cx="7177775" cy="2650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6"/>
          <p:cNvSpPr txBox="1"/>
          <p:nvPr>
            <p:ph type="title"/>
          </p:nvPr>
        </p:nvSpPr>
        <p:spPr>
          <a:xfrm>
            <a:off x="311700" y="3688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a:t>
            </a:r>
            <a:r>
              <a:rPr lang="en"/>
              <a:t>nalytical Runtime Analysis</a:t>
            </a:r>
            <a:endParaRPr/>
          </a:p>
        </p:txBody>
      </p:sp>
      <p:sp>
        <p:nvSpPr>
          <p:cNvPr id="169" name="Google Shape;169;p26"/>
          <p:cNvSpPr txBox="1"/>
          <p:nvPr>
            <p:ph idx="1" type="body"/>
          </p:nvPr>
        </p:nvSpPr>
        <p:spPr>
          <a:xfrm>
            <a:off x="311700" y="12014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sz="1900">
                <a:solidFill>
                  <a:schemeClr val="dk1"/>
                </a:solidFill>
              </a:rPr>
              <a:t>Time Complexity:</a:t>
            </a:r>
            <a:r>
              <a:rPr lang="en"/>
              <a:t> </a:t>
            </a:r>
            <a:r>
              <a:rPr lang="en"/>
              <a:t>O(V+E)			where V  = # of vertices and E = # of edges</a:t>
            </a:r>
            <a:endParaRPr/>
          </a:p>
        </p:txBody>
      </p:sp>
      <p:pic>
        <p:nvPicPr>
          <p:cNvPr id="170" name="Google Shape;170;p26"/>
          <p:cNvPicPr preferRelativeResize="0"/>
          <p:nvPr/>
        </p:nvPicPr>
        <p:blipFill>
          <a:blip r:embed="rId3">
            <a:alphaModFix/>
          </a:blip>
          <a:stretch>
            <a:fillRect/>
          </a:stretch>
        </p:blipFill>
        <p:spPr>
          <a:xfrm>
            <a:off x="247650" y="1728100"/>
            <a:ext cx="4150175" cy="1164950"/>
          </a:xfrm>
          <a:prstGeom prst="rect">
            <a:avLst/>
          </a:prstGeom>
          <a:noFill/>
          <a:ln>
            <a:noFill/>
          </a:ln>
        </p:spPr>
      </p:pic>
      <p:sp>
        <p:nvSpPr>
          <p:cNvPr id="171" name="Google Shape;171;p26"/>
          <p:cNvSpPr txBox="1"/>
          <p:nvPr/>
        </p:nvSpPr>
        <p:spPr>
          <a:xfrm>
            <a:off x="247650" y="3113300"/>
            <a:ext cx="4305300" cy="137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Determined by DFS being run on every vertex in the graph and inside DFS the work is performed for every edge in the graph.</a:t>
            </a:r>
            <a:endParaRPr sz="1800">
              <a:solidFill>
                <a:schemeClr val="accent3"/>
              </a:solidFill>
              <a:latin typeface="Average"/>
              <a:ea typeface="Average"/>
              <a:cs typeface="Average"/>
              <a:sym typeface="Average"/>
            </a:endParaRPr>
          </a:p>
        </p:txBody>
      </p:sp>
      <p:pic>
        <p:nvPicPr>
          <p:cNvPr id="172" name="Google Shape;172;p26"/>
          <p:cNvPicPr preferRelativeResize="0"/>
          <p:nvPr/>
        </p:nvPicPr>
        <p:blipFill>
          <a:blip r:embed="rId4">
            <a:alphaModFix/>
          </a:blip>
          <a:stretch>
            <a:fillRect/>
          </a:stretch>
        </p:blipFill>
        <p:spPr>
          <a:xfrm>
            <a:off x="4552950" y="1804300"/>
            <a:ext cx="4400896" cy="2672525"/>
          </a:xfrm>
          <a:prstGeom prst="rect">
            <a:avLst/>
          </a:prstGeom>
          <a:noFill/>
          <a:ln>
            <a:noFill/>
          </a:ln>
        </p:spPr>
      </p:pic>
      <p:sp>
        <p:nvSpPr>
          <p:cNvPr id="173" name="Google Shape;173;p26"/>
          <p:cNvSpPr/>
          <p:nvPr/>
        </p:nvSpPr>
        <p:spPr>
          <a:xfrm>
            <a:off x="247650" y="1954000"/>
            <a:ext cx="2710500" cy="408300"/>
          </a:xfrm>
          <a:prstGeom prst="ellipse">
            <a:avLst/>
          </a:prstGeom>
          <a:no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sp>
        <p:nvSpPr>
          <p:cNvPr id="174" name="Google Shape;174;p26"/>
          <p:cNvSpPr/>
          <p:nvPr/>
        </p:nvSpPr>
        <p:spPr>
          <a:xfrm>
            <a:off x="4759800" y="3005113"/>
            <a:ext cx="2364900" cy="270900"/>
          </a:xfrm>
          <a:prstGeom prst="ellipse">
            <a:avLst/>
          </a:prstGeom>
          <a:noFill/>
          <a:ln cap="flat" cmpd="sng" w="9525">
            <a:solidFill>
              <a:srgbClr val="B6D7A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Analytical Runtime Analysis</a:t>
            </a:r>
            <a:endParaRPr/>
          </a:p>
          <a:p>
            <a:pPr indent="0" lvl="0" marL="0" rtl="0" algn="l">
              <a:spcBef>
                <a:spcPts val="0"/>
              </a:spcBef>
              <a:spcAft>
                <a:spcPts val="0"/>
              </a:spcAft>
              <a:buNone/>
            </a:pPr>
            <a:r>
              <a:t/>
            </a:r>
            <a:endParaRPr/>
          </a:p>
        </p:txBody>
      </p:sp>
      <p:sp>
        <p:nvSpPr>
          <p:cNvPr id="180" name="Google Shape;180;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solidFill>
                  <a:schemeClr val="dk1"/>
                </a:solidFill>
              </a:rPr>
              <a:t>Auxiliary Space:</a:t>
            </a:r>
            <a:r>
              <a:rPr lang="en"/>
              <a:t> O(N)</a:t>
            </a:r>
            <a:endParaRPr/>
          </a:p>
          <a:p>
            <a:pPr indent="0" lvl="0" marL="0" rtl="0" algn="l">
              <a:spcBef>
                <a:spcPts val="1200"/>
              </a:spcBef>
              <a:spcAft>
                <a:spcPts val="1200"/>
              </a:spcAft>
              <a:buNone/>
            </a:pPr>
            <a:r>
              <a:rPr lang="en"/>
              <a:t>There is some overhead for the data structures, whose length is determined by the number of vertices in the graph.</a:t>
            </a:r>
            <a:endParaRPr/>
          </a:p>
        </p:txBody>
      </p:sp>
      <p:pic>
        <p:nvPicPr>
          <p:cNvPr id="181" name="Google Shape;181;p27"/>
          <p:cNvPicPr preferRelativeResize="0"/>
          <p:nvPr/>
        </p:nvPicPr>
        <p:blipFill rotWithShape="1">
          <a:blip r:embed="rId3">
            <a:alphaModFix/>
          </a:blip>
          <a:srcRect b="7902" l="0" r="0" t="0"/>
          <a:stretch/>
        </p:blipFill>
        <p:spPr>
          <a:xfrm>
            <a:off x="565950" y="2660875"/>
            <a:ext cx="6943725" cy="20853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8"/>
          <p:cNvSpPr txBox="1"/>
          <p:nvPr>
            <p:ph type="title"/>
          </p:nvPr>
        </p:nvSpPr>
        <p:spPr>
          <a:xfrm>
            <a:off x="132075" y="1402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a:t>
            </a:r>
            <a:r>
              <a:rPr lang="en"/>
              <a:t>mpirical Runtime Analysis</a:t>
            </a:r>
            <a:endParaRPr/>
          </a:p>
        </p:txBody>
      </p:sp>
      <p:pic>
        <p:nvPicPr>
          <p:cNvPr id="187" name="Google Shape;187;p28"/>
          <p:cNvPicPr preferRelativeResize="0"/>
          <p:nvPr/>
        </p:nvPicPr>
        <p:blipFill rotWithShape="1">
          <a:blip r:embed="rId3">
            <a:alphaModFix/>
          </a:blip>
          <a:srcRect b="5112" l="8876" r="15130" t="2763"/>
          <a:stretch/>
        </p:blipFill>
        <p:spPr>
          <a:xfrm>
            <a:off x="2204350" y="843550"/>
            <a:ext cx="1438300" cy="2902376"/>
          </a:xfrm>
          <a:prstGeom prst="rect">
            <a:avLst/>
          </a:prstGeom>
          <a:noFill/>
          <a:ln>
            <a:noFill/>
          </a:ln>
        </p:spPr>
      </p:pic>
      <p:pic>
        <p:nvPicPr>
          <p:cNvPr id="188" name="Google Shape;188;p28"/>
          <p:cNvPicPr preferRelativeResize="0"/>
          <p:nvPr/>
        </p:nvPicPr>
        <p:blipFill rotWithShape="1">
          <a:blip r:embed="rId4">
            <a:alphaModFix/>
          </a:blip>
          <a:srcRect b="0" l="0" r="12388" t="0"/>
          <a:stretch/>
        </p:blipFill>
        <p:spPr>
          <a:xfrm>
            <a:off x="3826675" y="156550"/>
            <a:ext cx="5083275" cy="4076699"/>
          </a:xfrm>
          <a:prstGeom prst="rect">
            <a:avLst/>
          </a:prstGeom>
          <a:noFill/>
          <a:ln>
            <a:noFill/>
          </a:ln>
        </p:spPr>
      </p:pic>
      <p:sp>
        <p:nvSpPr>
          <p:cNvPr id="189" name="Google Shape;189;p28"/>
          <p:cNvSpPr txBox="1"/>
          <p:nvPr/>
        </p:nvSpPr>
        <p:spPr>
          <a:xfrm>
            <a:off x="7975150" y="3776125"/>
            <a:ext cx="10110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Average"/>
                <a:ea typeface="Average"/>
                <a:cs typeface="Average"/>
                <a:sym typeface="Average"/>
              </a:rPr>
              <a:t>Input Size</a:t>
            </a:r>
            <a:endParaRPr>
              <a:latin typeface="Average"/>
              <a:ea typeface="Average"/>
              <a:cs typeface="Average"/>
              <a:sym typeface="Average"/>
            </a:endParaRPr>
          </a:p>
        </p:txBody>
      </p:sp>
      <p:sp>
        <p:nvSpPr>
          <p:cNvPr id="190" name="Google Shape;190;p28"/>
          <p:cNvSpPr txBox="1"/>
          <p:nvPr/>
        </p:nvSpPr>
        <p:spPr>
          <a:xfrm>
            <a:off x="132075" y="762600"/>
            <a:ext cx="2072400" cy="346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To the right is the graph created based on the runtime of our test cases.</a:t>
            </a:r>
            <a:endParaRPr sz="1800">
              <a:solidFill>
                <a:schemeClr val="accent3"/>
              </a:solidFill>
              <a:latin typeface="Average"/>
              <a:ea typeface="Average"/>
              <a:cs typeface="Average"/>
              <a:sym typeface="Average"/>
            </a:endParaRPr>
          </a:p>
          <a:p>
            <a:pPr indent="0" lvl="0" marL="0" rtl="0" algn="l">
              <a:spcBef>
                <a:spcPts val="0"/>
              </a:spcBef>
              <a:spcAft>
                <a:spcPts val="0"/>
              </a:spcAft>
              <a:buNone/>
            </a:pPr>
            <a:br>
              <a:rPr lang="en" sz="1800">
                <a:solidFill>
                  <a:schemeClr val="accent3"/>
                </a:solidFill>
                <a:latin typeface="Average"/>
                <a:ea typeface="Average"/>
                <a:cs typeface="Average"/>
                <a:sym typeface="Average"/>
              </a:rPr>
            </a:br>
            <a:r>
              <a:rPr lang="en" sz="1800">
                <a:solidFill>
                  <a:schemeClr val="accent3"/>
                </a:solidFill>
                <a:latin typeface="Average"/>
                <a:ea typeface="Average"/>
                <a:cs typeface="Average"/>
                <a:sym typeface="Average"/>
              </a:rPr>
              <a:t>The X-axis represents the input size of the graph (Number of edges = number of vertices).</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sp>
        <p:nvSpPr>
          <p:cNvPr id="191" name="Google Shape;191;p28"/>
          <p:cNvSpPr txBox="1"/>
          <p:nvPr/>
        </p:nvSpPr>
        <p:spPr>
          <a:xfrm>
            <a:off x="167400" y="4228500"/>
            <a:ext cx="8809200" cy="77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The Y-axis represents the runtime of the test for that input size in milliseconds. </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rPr lang="en" sz="1800">
                <a:solidFill>
                  <a:schemeClr val="accent3"/>
                </a:solidFill>
                <a:latin typeface="Average"/>
                <a:ea typeface="Average"/>
                <a:cs typeface="Average"/>
                <a:sym typeface="Average"/>
              </a:rPr>
              <a:t>Overall, there is a slight linear increase, with the runtime increasing along with input size.</a:t>
            </a:r>
            <a:endParaRPr sz="1800">
              <a:solidFill>
                <a:schemeClr val="accent3"/>
              </a:solidFill>
              <a:latin typeface="Average"/>
              <a:ea typeface="Average"/>
              <a:cs typeface="Average"/>
              <a:sym typeface="Average"/>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References</a:t>
            </a:r>
            <a:endParaRPr/>
          </a:p>
        </p:txBody>
      </p:sp>
      <p:sp>
        <p:nvSpPr>
          <p:cNvPr id="197" name="Google Shape;197;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u="sng">
                <a:solidFill>
                  <a:schemeClr val="hlink"/>
                </a:solidFill>
                <a:hlinkClick r:id="rId3"/>
              </a:rPr>
              <a:t>https://www.geeksforgeeks.org/longest-path-in-a-directed-acyclic-graph-dynamic-programming/</a:t>
            </a:r>
            <a:r>
              <a:rPr lang="en"/>
              <a:t> </a:t>
            </a:r>
            <a:endParaRPr/>
          </a:p>
          <a:p>
            <a:pPr indent="0" lvl="0" marL="0" rtl="0" algn="l">
              <a:spcBef>
                <a:spcPts val="1200"/>
              </a:spcBef>
              <a:spcAft>
                <a:spcPts val="0"/>
              </a:spcAft>
              <a:buNone/>
            </a:pPr>
            <a:r>
              <a:rPr lang="en" u="sng">
                <a:solidFill>
                  <a:schemeClr val="hlink"/>
                </a:solidFill>
                <a:hlinkClick r:id="rId4"/>
              </a:rPr>
              <a:t>https://www.altcademy.com/blog/discover-the-longest-path-in-a-directed-acyclic-graph-solved/</a:t>
            </a:r>
            <a:r>
              <a:rPr lang="en"/>
              <a:t> </a:t>
            </a:r>
            <a:endParaRPr/>
          </a:p>
          <a:p>
            <a:pPr indent="0" lvl="0" marL="0" rtl="0" algn="l">
              <a:spcBef>
                <a:spcPts val="1200"/>
              </a:spcBef>
              <a:spcAft>
                <a:spcPts val="0"/>
              </a:spcAft>
              <a:buNone/>
            </a:pPr>
            <a:r>
              <a:rPr lang="en" u="sng">
                <a:solidFill>
                  <a:schemeClr val="hlink"/>
                </a:solidFill>
                <a:hlinkClick r:id="rId5"/>
              </a:rPr>
              <a:t>https://www.csie.ntu.edu.tw/~lyuu/complexity/2016/20161129s.pdf</a:t>
            </a:r>
            <a:r>
              <a:rPr lang="en"/>
              <a:t> </a:t>
            </a:r>
            <a:endParaRPr/>
          </a:p>
          <a:p>
            <a:pPr indent="0" lvl="0" marL="0" rtl="0" algn="l">
              <a:spcBef>
                <a:spcPts val="1200"/>
              </a:spcBef>
              <a:spcAft>
                <a:spcPts val="0"/>
              </a:spcAft>
              <a:buNone/>
            </a:pPr>
            <a:r>
              <a:rPr lang="en" u="sng">
                <a:solidFill>
                  <a:schemeClr val="hlink"/>
                </a:solidFill>
                <a:hlinkClick r:id="rId6"/>
              </a:rPr>
              <a:t>https://www.researchgate.net/figure/The-resulting-gene-regulatory-network-for-the-p53-pathway-Interactions-are-defined-by_fig7_263053629</a:t>
            </a:r>
            <a:r>
              <a:rPr lang="en"/>
              <a:t> </a:t>
            </a:r>
            <a:endParaRPr/>
          </a:p>
          <a:p>
            <a:pPr indent="0" lvl="0" marL="0" rtl="0" algn="l">
              <a:spcBef>
                <a:spcPts val="1200"/>
              </a:spcBef>
              <a:spcAft>
                <a:spcPts val="1200"/>
              </a:spcAft>
              <a:buNone/>
            </a:pPr>
            <a:r>
              <a:rPr lang="en" u="sng">
                <a:solidFill>
                  <a:schemeClr val="hlink"/>
                </a:solidFill>
                <a:hlinkClick r:id="rId7"/>
              </a:rPr>
              <a:t>https://ocw.mit.edu/courses/6-006-introduction-to-algorithms-fall-2011/5edb13fb34cbe7f4cdccc13d131772e7_MIT6_006F11_lec17.pdf</a:t>
            </a:r>
            <a:r>
              <a:rPr lang="en"/>
              <a:t>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3199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Longest Path Problem</a:t>
            </a:r>
            <a:endParaRPr/>
          </a:p>
        </p:txBody>
      </p:sp>
      <p:sp>
        <p:nvSpPr>
          <p:cNvPr id="66" name="Google Shape;66;p14"/>
          <p:cNvSpPr txBox="1"/>
          <p:nvPr>
            <p:ph idx="1" type="body"/>
          </p:nvPr>
        </p:nvSpPr>
        <p:spPr>
          <a:xfrm>
            <a:off x="4791175" y="1481650"/>
            <a:ext cx="3873900" cy="323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E2DDDD"/>
                </a:solidFill>
              </a:rPr>
              <a:t>In a given graph,</a:t>
            </a:r>
            <a:r>
              <a:rPr lang="en">
                <a:solidFill>
                  <a:srgbClr val="E2DDDD"/>
                </a:solidFill>
              </a:rPr>
              <a:t> does a path of at least some given length exist?</a:t>
            </a:r>
            <a:endParaRPr>
              <a:solidFill>
                <a:srgbClr val="E2DDDD"/>
              </a:solidFill>
            </a:endParaRPr>
          </a:p>
          <a:p>
            <a:pPr indent="0" lvl="0" marL="0" rtl="0" algn="l">
              <a:spcBef>
                <a:spcPts val="1200"/>
              </a:spcBef>
              <a:spcAft>
                <a:spcPts val="0"/>
              </a:spcAft>
              <a:buNone/>
            </a:pPr>
            <a:r>
              <a:rPr lang="en">
                <a:solidFill>
                  <a:srgbClr val="E2DDDD"/>
                </a:solidFill>
              </a:rPr>
              <a:t>This problem is NP-Complete.</a:t>
            </a:r>
            <a:endParaRPr>
              <a:solidFill>
                <a:srgbClr val="E2DDDD"/>
              </a:solidFill>
            </a:endParaRPr>
          </a:p>
          <a:p>
            <a:pPr indent="0" lvl="0" marL="0" rtl="0" algn="l">
              <a:spcBef>
                <a:spcPts val="1200"/>
              </a:spcBef>
              <a:spcAft>
                <a:spcPts val="0"/>
              </a:spcAft>
              <a:buNone/>
            </a:pPr>
            <a:r>
              <a:rPr lang="en">
                <a:solidFill>
                  <a:srgbClr val="E2DDDD"/>
                </a:solidFill>
              </a:rPr>
              <a:t>It cannot be solved in polynomial time for arbitrary graphs.</a:t>
            </a:r>
            <a:endParaRPr>
              <a:solidFill>
                <a:srgbClr val="E2DDDD"/>
              </a:solidFill>
            </a:endParaRPr>
          </a:p>
          <a:p>
            <a:pPr indent="0" lvl="0" marL="0" rtl="0" algn="l">
              <a:spcBef>
                <a:spcPts val="1200"/>
              </a:spcBef>
              <a:spcAft>
                <a:spcPts val="1200"/>
              </a:spcAft>
              <a:buNone/>
            </a:pPr>
            <a:r>
              <a:rPr lang="en">
                <a:solidFill>
                  <a:srgbClr val="E2DDDD"/>
                </a:solidFill>
              </a:rPr>
              <a:t>However, it has a linear time solution for directed acyclic graphs (DAGs).</a:t>
            </a:r>
            <a:endParaRPr>
              <a:solidFill>
                <a:srgbClr val="E2DDDD"/>
              </a:solidFill>
            </a:endParaRPr>
          </a:p>
        </p:txBody>
      </p:sp>
      <p:sp>
        <p:nvSpPr>
          <p:cNvPr id="67" name="Google Shape;67;p14"/>
          <p:cNvSpPr txBox="1"/>
          <p:nvPr>
            <p:ph idx="1" type="body"/>
          </p:nvPr>
        </p:nvSpPr>
        <p:spPr>
          <a:xfrm>
            <a:off x="311700" y="1470775"/>
            <a:ext cx="3873900" cy="3235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E2DDDD"/>
                </a:solidFill>
              </a:rPr>
              <a:t>In a given graph</a:t>
            </a:r>
            <a:r>
              <a:rPr lang="en">
                <a:solidFill>
                  <a:srgbClr val="E2DDDD"/>
                </a:solidFill>
              </a:rPr>
              <a:t>, find the longest simple path possible. </a:t>
            </a:r>
            <a:endParaRPr>
              <a:solidFill>
                <a:srgbClr val="E2DDDD"/>
              </a:solidFill>
            </a:endParaRPr>
          </a:p>
          <a:p>
            <a:pPr indent="0" lvl="0" marL="0" rtl="0" algn="l">
              <a:spcBef>
                <a:spcPts val="1200"/>
              </a:spcBef>
              <a:spcAft>
                <a:spcPts val="0"/>
              </a:spcAft>
              <a:buNone/>
            </a:pPr>
            <a:r>
              <a:rPr lang="en">
                <a:solidFill>
                  <a:srgbClr val="E2DDDD"/>
                </a:solidFill>
              </a:rPr>
              <a:t>A path is simple if it does not have any repeated vertices.</a:t>
            </a:r>
            <a:endParaRPr>
              <a:solidFill>
                <a:srgbClr val="E2DDDD"/>
              </a:solidFill>
            </a:endParaRPr>
          </a:p>
          <a:p>
            <a:pPr indent="0" lvl="0" marL="0" rtl="0" algn="l">
              <a:spcBef>
                <a:spcPts val="1200"/>
              </a:spcBef>
              <a:spcAft>
                <a:spcPts val="0"/>
              </a:spcAft>
              <a:buNone/>
            </a:pPr>
            <a:r>
              <a:rPr lang="en">
                <a:solidFill>
                  <a:srgbClr val="E2DDDD"/>
                </a:solidFill>
              </a:rPr>
              <a:t>The length of a path can either be determined by the number of edges or the sum of the edges’ weights.</a:t>
            </a:r>
            <a:endParaRPr>
              <a:solidFill>
                <a:srgbClr val="E2DDDD"/>
              </a:solidFill>
            </a:endParaRPr>
          </a:p>
          <a:p>
            <a:pPr indent="0" lvl="0" marL="0" rtl="0" algn="l">
              <a:spcBef>
                <a:spcPts val="1200"/>
              </a:spcBef>
              <a:spcAft>
                <a:spcPts val="1200"/>
              </a:spcAft>
              <a:buNone/>
            </a:pPr>
            <a:r>
              <a:rPr lang="en">
                <a:solidFill>
                  <a:srgbClr val="E2DDDD"/>
                </a:solidFill>
              </a:rPr>
              <a:t>This problem is NP-Hard.</a:t>
            </a:r>
            <a:endParaRPr>
              <a:solidFill>
                <a:srgbClr val="E2DDDD"/>
              </a:solidFill>
            </a:endParaRPr>
          </a:p>
        </p:txBody>
      </p:sp>
      <p:sp>
        <p:nvSpPr>
          <p:cNvPr id="68" name="Google Shape;68;p14"/>
          <p:cNvSpPr txBox="1"/>
          <p:nvPr/>
        </p:nvSpPr>
        <p:spPr>
          <a:xfrm>
            <a:off x="4714975" y="974275"/>
            <a:ext cx="3873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chemeClr val="dk1"/>
                </a:solidFill>
                <a:latin typeface="Average"/>
                <a:ea typeface="Average"/>
                <a:cs typeface="Average"/>
                <a:sym typeface="Average"/>
              </a:rPr>
              <a:t>Decision Problem</a:t>
            </a:r>
            <a:endParaRPr b="1" sz="1900">
              <a:solidFill>
                <a:schemeClr val="dk1"/>
              </a:solidFill>
              <a:latin typeface="Average"/>
              <a:ea typeface="Average"/>
              <a:cs typeface="Average"/>
              <a:sym typeface="Average"/>
            </a:endParaRPr>
          </a:p>
        </p:txBody>
      </p:sp>
      <p:sp>
        <p:nvSpPr>
          <p:cNvPr id="69" name="Google Shape;69;p14"/>
          <p:cNvSpPr txBox="1"/>
          <p:nvPr/>
        </p:nvSpPr>
        <p:spPr>
          <a:xfrm>
            <a:off x="317150" y="974275"/>
            <a:ext cx="3873900" cy="572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900">
                <a:solidFill>
                  <a:schemeClr val="dk1"/>
                </a:solidFill>
                <a:latin typeface="Average"/>
                <a:ea typeface="Average"/>
                <a:cs typeface="Average"/>
                <a:sym typeface="Average"/>
              </a:rPr>
              <a:t>Optimization </a:t>
            </a:r>
            <a:r>
              <a:rPr b="1" lang="en" sz="1900">
                <a:solidFill>
                  <a:schemeClr val="dk1"/>
                </a:solidFill>
                <a:latin typeface="Average"/>
                <a:ea typeface="Average"/>
                <a:cs typeface="Average"/>
                <a:sym typeface="Average"/>
              </a:rPr>
              <a:t>Problem</a:t>
            </a:r>
            <a:endParaRPr b="1" sz="1900">
              <a:solidFill>
                <a:schemeClr val="dk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216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Example Inputs and Outputs</a:t>
            </a:r>
            <a:endParaRPr/>
          </a:p>
        </p:txBody>
      </p:sp>
      <p:sp>
        <p:nvSpPr>
          <p:cNvPr id="75" name="Google Shape;75;p15"/>
          <p:cNvSpPr txBox="1"/>
          <p:nvPr>
            <p:ph idx="1" type="body"/>
          </p:nvPr>
        </p:nvSpPr>
        <p:spPr>
          <a:xfrm>
            <a:off x="246375" y="2864250"/>
            <a:ext cx="1212300" cy="16668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a:solidFill>
                  <a:schemeClr val="dk1"/>
                </a:solidFill>
              </a:rPr>
              <a:t>3 3</a:t>
            </a:r>
            <a:endParaRPr>
              <a:solidFill>
                <a:schemeClr val="dk1"/>
              </a:solidFill>
            </a:endParaRPr>
          </a:p>
          <a:p>
            <a:pPr indent="0" lvl="0" marL="0" rtl="0" algn="l">
              <a:lnSpc>
                <a:spcPct val="100000"/>
              </a:lnSpc>
              <a:spcBef>
                <a:spcPts val="0"/>
              </a:spcBef>
              <a:spcAft>
                <a:spcPts val="0"/>
              </a:spcAft>
              <a:buNone/>
            </a:pPr>
            <a:r>
              <a:rPr lang="en">
                <a:solidFill>
                  <a:schemeClr val="dk1"/>
                </a:solidFill>
              </a:rPr>
              <a:t>a b 3</a:t>
            </a:r>
            <a:endParaRPr>
              <a:solidFill>
                <a:schemeClr val="dk1"/>
              </a:solidFill>
            </a:endParaRPr>
          </a:p>
          <a:p>
            <a:pPr indent="0" lvl="0" marL="0" rtl="0" algn="l">
              <a:lnSpc>
                <a:spcPct val="100000"/>
              </a:lnSpc>
              <a:spcBef>
                <a:spcPts val="0"/>
              </a:spcBef>
              <a:spcAft>
                <a:spcPts val="0"/>
              </a:spcAft>
              <a:buNone/>
            </a:pPr>
            <a:r>
              <a:rPr lang="en">
                <a:solidFill>
                  <a:schemeClr val="dk1"/>
                </a:solidFill>
              </a:rPr>
              <a:t>b c 4</a:t>
            </a:r>
            <a:endParaRPr>
              <a:solidFill>
                <a:schemeClr val="dk1"/>
              </a:solidFill>
            </a:endParaRPr>
          </a:p>
          <a:p>
            <a:pPr indent="0" lvl="0" marL="0" rtl="0" algn="l">
              <a:lnSpc>
                <a:spcPct val="100000"/>
              </a:lnSpc>
              <a:spcBef>
                <a:spcPts val="0"/>
              </a:spcBef>
              <a:spcAft>
                <a:spcPts val="0"/>
              </a:spcAft>
              <a:buNone/>
            </a:pPr>
            <a:r>
              <a:rPr lang="en">
                <a:solidFill>
                  <a:schemeClr val="dk1"/>
                </a:solidFill>
              </a:rPr>
              <a:t>a c 5</a:t>
            </a:r>
            <a:endParaRPr>
              <a:solidFill>
                <a:schemeClr val="dk1"/>
              </a:solidFill>
            </a:endParaRPr>
          </a:p>
          <a:p>
            <a:pPr indent="0" lvl="0" marL="0" rtl="0" algn="l">
              <a:spcBef>
                <a:spcPts val="0"/>
              </a:spcBef>
              <a:spcAft>
                <a:spcPts val="1200"/>
              </a:spcAft>
              <a:buNone/>
            </a:pPr>
            <a:r>
              <a:t/>
            </a:r>
            <a:endParaRPr sz="1600"/>
          </a:p>
        </p:txBody>
      </p:sp>
      <p:sp>
        <p:nvSpPr>
          <p:cNvPr id="76" name="Google Shape;76;p15"/>
          <p:cNvSpPr/>
          <p:nvPr/>
        </p:nvSpPr>
        <p:spPr>
          <a:xfrm>
            <a:off x="1164675" y="3428875"/>
            <a:ext cx="294000" cy="261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sp>
        <p:nvSpPr>
          <p:cNvPr id="77" name="Google Shape;77;p15"/>
          <p:cNvSpPr txBox="1"/>
          <p:nvPr/>
        </p:nvSpPr>
        <p:spPr>
          <a:xfrm>
            <a:off x="1703600" y="3235050"/>
            <a:ext cx="685800" cy="107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7</a:t>
            </a:r>
            <a:endParaRPr sz="1800">
              <a:solidFill>
                <a:schemeClr val="dk1"/>
              </a:solidFill>
              <a:latin typeface="Average"/>
              <a:ea typeface="Average"/>
              <a:cs typeface="Average"/>
              <a:sym typeface="Average"/>
            </a:endParaRPr>
          </a:p>
          <a:p>
            <a:pPr indent="0" lvl="0" marL="0" rtl="0" algn="l">
              <a:spcBef>
                <a:spcPts val="0"/>
              </a:spcBef>
              <a:spcAft>
                <a:spcPts val="0"/>
              </a:spcAft>
              <a:buNone/>
            </a:pPr>
            <a:r>
              <a:rPr lang="en" sz="1800">
                <a:solidFill>
                  <a:schemeClr val="dk1"/>
                </a:solidFill>
                <a:latin typeface="Average"/>
                <a:ea typeface="Average"/>
                <a:cs typeface="Average"/>
                <a:sym typeface="Average"/>
              </a:rPr>
              <a:t>a b c</a:t>
            </a:r>
            <a:endParaRPr sz="1800">
              <a:solidFill>
                <a:schemeClr val="dk1"/>
              </a:solidFill>
              <a:latin typeface="Average"/>
              <a:ea typeface="Average"/>
              <a:cs typeface="Average"/>
              <a:sym typeface="Average"/>
            </a:endParaRPr>
          </a:p>
          <a:p>
            <a:pPr indent="0" lvl="0" marL="0" rtl="0" algn="l">
              <a:spcBef>
                <a:spcPts val="0"/>
              </a:spcBef>
              <a:spcAft>
                <a:spcPts val="0"/>
              </a:spcAft>
              <a:buNone/>
            </a:pPr>
            <a:r>
              <a:t/>
            </a:r>
            <a:endParaRPr sz="1800">
              <a:solidFill>
                <a:schemeClr val="dk1"/>
              </a:solidFill>
              <a:latin typeface="Average"/>
              <a:ea typeface="Average"/>
              <a:cs typeface="Average"/>
              <a:sym typeface="Average"/>
            </a:endParaRPr>
          </a:p>
        </p:txBody>
      </p:sp>
      <p:sp>
        <p:nvSpPr>
          <p:cNvPr id="78" name="Google Shape;78;p15"/>
          <p:cNvSpPr txBox="1"/>
          <p:nvPr>
            <p:ph idx="1" type="body"/>
          </p:nvPr>
        </p:nvSpPr>
        <p:spPr>
          <a:xfrm>
            <a:off x="2902125" y="2328000"/>
            <a:ext cx="1021800" cy="27393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SzPts val="935"/>
              <a:buNone/>
            </a:pPr>
            <a:r>
              <a:rPr lang="en" sz="1829">
                <a:solidFill>
                  <a:schemeClr val="dk1"/>
                </a:solidFill>
              </a:rPr>
              <a:t>5 5</a:t>
            </a:r>
            <a:endParaRPr sz="1829">
              <a:solidFill>
                <a:schemeClr val="dk1"/>
              </a:solidFill>
            </a:endParaRPr>
          </a:p>
          <a:p>
            <a:pPr indent="0" lvl="0" marL="0" rtl="0" algn="l">
              <a:lnSpc>
                <a:spcPct val="95000"/>
              </a:lnSpc>
              <a:spcBef>
                <a:spcPts val="1200"/>
              </a:spcBef>
              <a:spcAft>
                <a:spcPts val="0"/>
              </a:spcAft>
              <a:buSzPts val="935"/>
              <a:buNone/>
            </a:pPr>
            <a:r>
              <a:rPr lang="en" sz="1829">
                <a:solidFill>
                  <a:schemeClr val="dk1"/>
                </a:solidFill>
              </a:rPr>
              <a:t>a b 5</a:t>
            </a:r>
            <a:endParaRPr sz="1829">
              <a:solidFill>
                <a:schemeClr val="dk1"/>
              </a:solidFill>
            </a:endParaRPr>
          </a:p>
          <a:p>
            <a:pPr indent="0" lvl="0" marL="0" rtl="0" algn="l">
              <a:lnSpc>
                <a:spcPct val="95000"/>
              </a:lnSpc>
              <a:spcBef>
                <a:spcPts val="1200"/>
              </a:spcBef>
              <a:spcAft>
                <a:spcPts val="0"/>
              </a:spcAft>
              <a:buSzPts val="935"/>
              <a:buNone/>
            </a:pPr>
            <a:r>
              <a:rPr lang="en" sz="1829">
                <a:solidFill>
                  <a:schemeClr val="dk1"/>
                </a:solidFill>
              </a:rPr>
              <a:t>b c 5</a:t>
            </a:r>
            <a:endParaRPr sz="1829">
              <a:solidFill>
                <a:schemeClr val="dk1"/>
              </a:solidFill>
            </a:endParaRPr>
          </a:p>
          <a:p>
            <a:pPr indent="0" lvl="0" marL="0" rtl="0" algn="l">
              <a:lnSpc>
                <a:spcPct val="95000"/>
              </a:lnSpc>
              <a:spcBef>
                <a:spcPts val="1200"/>
              </a:spcBef>
              <a:spcAft>
                <a:spcPts val="0"/>
              </a:spcAft>
              <a:buSzPts val="935"/>
              <a:buNone/>
            </a:pPr>
            <a:r>
              <a:rPr lang="en" sz="1829">
                <a:solidFill>
                  <a:schemeClr val="dk1"/>
                </a:solidFill>
              </a:rPr>
              <a:t>c d 5</a:t>
            </a:r>
            <a:endParaRPr sz="1829">
              <a:solidFill>
                <a:schemeClr val="dk1"/>
              </a:solidFill>
            </a:endParaRPr>
          </a:p>
          <a:p>
            <a:pPr indent="0" lvl="0" marL="0" rtl="0" algn="l">
              <a:lnSpc>
                <a:spcPct val="95000"/>
              </a:lnSpc>
              <a:spcBef>
                <a:spcPts val="1200"/>
              </a:spcBef>
              <a:spcAft>
                <a:spcPts val="0"/>
              </a:spcAft>
              <a:buSzPts val="935"/>
              <a:buNone/>
            </a:pPr>
            <a:r>
              <a:rPr lang="en" sz="1829">
                <a:solidFill>
                  <a:schemeClr val="dk1"/>
                </a:solidFill>
              </a:rPr>
              <a:t>a e 10</a:t>
            </a:r>
            <a:endParaRPr sz="1829">
              <a:solidFill>
                <a:schemeClr val="dk1"/>
              </a:solidFill>
            </a:endParaRPr>
          </a:p>
          <a:p>
            <a:pPr indent="0" lvl="0" marL="0" rtl="0" algn="l">
              <a:lnSpc>
                <a:spcPct val="95000"/>
              </a:lnSpc>
              <a:spcBef>
                <a:spcPts val="1200"/>
              </a:spcBef>
              <a:spcAft>
                <a:spcPts val="0"/>
              </a:spcAft>
              <a:buSzPts val="935"/>
              <a:buNone/>
            </a:pPr>
            <a:r>
              <a:rPr lang="en" sz="1829">
                <a:solidFill>
                  <a:schemeClr val="dk1"/>
                </a:solidFill>
              </a:rPr>
              <a:t>e b 10</a:t>
            </a:r>
            <a:endParaRPr sz="1829">
              <a:solidFill>
                <a:schemeClr val="dk1"/>
              </a:solidFill>
            </a:endParaRPr>
          </a:p>
          <a:p>
            <a:pPr indent="0" lvl="0" marL="0" rtl="0" algn="l">
              <a:lnSpc>
                <a:spcPct val="95000"/>
              </a:lnSpc>
              <a:spcBef>
                <a:spcPts val="1200"/>
              </a:spcBef>
              <a:spcAft>
                <a:spcPts val="1200"/>
              </a:spcAft>
              <a:buSzPts val="935"/>
              <a:buNone/>
            </a:pPr>
            <a:r>
              <a:t/>
            </a:r>
            <a:endParaRPr sz="1829">
              <a:solidFill>
                <a:schemeClr val="dk1"/>
              </a:solidFill>
            </a:endParaRPr>
          </a:p>
        </p:txBody>
      </p:sp>
      <p:sp>
        <p:nvSpPr>
          <p:cNvPr id="79" name="Google Shape;79;p15"/>
          <p:cNvSpPr/>
          <p:nvPr/>
        </p:nvSpPr>
        <p:spPr>
          <a:xfrm>
            <a:off x="3889600" y="2951275"/>
            <a:ext cx="294000" cy="261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sp>
        <p:nvSpPr>
          <p:cNvPr id="80" name="Google Shape;80;p15"/>
          <p:cNvSpPr txBox="1"/>
          <p:nvPr/>
        </p:nvSpPr>
        <p:spPr>
          <a:xfrm>
            <a:off x="4436650" y="2702275"/>
            <a:ext cx="1398900" cy="12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30</a:t>
            </a:r>
            <a:endParaRPr sz="1800">
              <a:solidFill>
                <a:schemeClr val="dk1"/>
              </a:solidFill>
              <a:latin typeface="Average"/>
              <a:ea typeface="Average"/>
              <a:cs typeface="Average"/>
              <a:sym typeface="Average"/>
            </a:endParaRPr>
          </a:p>
          <a:p>
            <a:pPr indent="0" lvl="0" marL="0" rtl="0" algn="l">
              <a:spcBef>
                <a:spcPts val="0"/>
              </a:spcBef>
              <a:spcAft>
                <a:spcPts val="0"/>
              </a:spcAft>
              <a:buNone/>
            </a:pPr>
            <a:r>
              <a:rPr lang="en" sz="1800">
                <a:solidFill>
                  <a:schemeClr val="dk1"/>
                </a:solidFill>
                <a:latin typeface="Average"/>
                <a:ea typeface="Average"/>
                <a:cs typeface="Average"/>
                <a:sym typeface="Average"/>
              </a:rPr>
              <a:t>a e b c d</a:t>
            </a:r>
            <a:endParaRPr sz="1800">
              <a:solidFill>
                <a:schemeClr val="dk1"/>
              </a:solidFill>
              <a:latin typeface="Average"/>
              <a:ea typeface="Average"/>
              <a:cs typeface="Average"/>
              <a:sym typeface="Average"/>
            </a:endParaRPr>
          </a:p>
          <a:p>
            <a:pPr indent="0" lvl="0" marL="0" rtl="0" algn="l">
              <a:spcBef>
                <a:spcPts val="0"/>
              </a:spcBef>
              <a:spcAft>
                <a:spcPts val="0"/>
              </a:spcAft>
              <a:buNone/>
            </a:pPr>
            <a:r>
              <a:t/>
            </a:r>
            <a:endParaRPr sz="1800">
              <a:solidFill>
                <a:schemeClr val="dk1"/>
              </a:solidFill>
              <a:latin typeface="Average"/>
              <a:ea typeface="Average"/>
              <a:cs typeface="Average"/>
              <a:sym typeface="Average"/>
            </a:endParaRPr>
          </a:p>
          <a:p>
            <a:pPr indent="0" lvl="0" marL="0" rtl="0" algn="l">
              <a:spcBef>
                <a:spcPts val="0"/>
              </a:spcBef>
              <a:spcAft>
                <a:spcPts val="0"/>
              </a:spcAft>
              <a:buNone/>
            </a:pPr>
            <a:r>
              <a:t/>
            </a:r>
            <a:endParaRPr sz="1800">
              <a:solidFill>
                <a:schemeClr val="dk1"/>
              </a:solidFill>
              <a:latin typeface="Average"/>
              <a:ea typeface="Average"/>
              <a:cs typeface="Average"/>
              <a:sym typeface="Average"/>
            </a:endParaRPr>
          </a:p>
        </p:txBody>
      </p:sp>
      <p:sp>
        <p:nvSpPr>
          <p:cNvPr id="81" name="Google Shape;81;p15"/>
          <p:cNvSpPr txBox="1"/>
          <p:nvPr>
            <p:ph idx="1" type="body"/>
          </p:nvPr>
        </p:nvSpPr>
        <p:spPr>
          <a:xfrm>
            <a:off x="6621988" y="289225"/>
            <a:ext cx="1212300" cy="3521400"/>
          </a:xfrm>
          <a:prstGeom prst="rect">
            <a:avLst/>
          </a:prstGeom>
        </p:spPr>
        <p:txBody>
          <a:bodyPr anchorCtr="0" anchor="t" bIns="91425" lIns="91425" spcFirstLastPara="1" rIns="91425" wrap="square" tIns="91425">
            <a:noAutofit/>
          </a:bodyPr>
          <a:lstStyle/>
          <a:p>
            <a:pPr indent="0" lvl="0" marL="0" rtl="0" algn="l">
              <a:lnSpc>
                <a:spcPct val="95000"/>
              </a:lnSpc>
              <a:spcBef>
                <a:spcPts val="0"/>
              </a:spcBef>
              <a:spcAft>
                <a:spcPts val="0"/>
              </a:spcAft>
              <a:buNone/>
            </a:pPr>
            <a:r>
              <a:rPr lang="en" sz="1829">
                <a:solidFill>
                  <a:schemeClr val="dk1"/>
                </a:solidFill>
              </a:rPr>
              <a:t>7 7</a:t>
            </a:r>
            <a:endParaRPr sz="1829">
              <a:solidFill>
                <a:schemeClr val="dk1"/>
              </a:solidFill>
            </a:endParaRPr>
          </a:p>
          <a:p>
            <a:pPr indent="0" lvl="0" marL="0" rtl="0" algn="l">
              <a:lnSpc>
                <a:spcPct val="95000"/>
              </a:lnSpc>
              <a:spcBef>
                <a:spcPts val="1200"/>
              </a:spcBef>
              <a:spcAft>
                <a:spcPts val="0"/>
              </a:spcAft>
              <a:buNone/>
            </a:pPr>
            <a:r>
              <a:rPr lang="en" sz="1829">
                <a:solidFill>
                  <a:schemeClr val="dk1"/>
                </a:solidFill>
              </a:rPr>
              <a:t>a b 10</a:t>
            </a:r>
            <a:endParaRPr sz="1829">
              <a:solidFill>
                <a:schemeClr val="dk1"/>
              </a:solidFill>
            </a:endParaRPr>
          </a:p>
          <a:p>
            <a:pPr indent="0" lvl="0" marL="0" rtl="0" algn="l">
              <a:lnSpc>
                <a:spcPct val="95000"/>
              </a:lnSpc>
              <a:spcBef>
                <a:spcPts val="1200"/>
              </a:spcBef>
              <a:spcAft>
                <a:spcPts val="0"/>
              </a:spcAft>
              <a:buNone/>
            </a:pPr>
            <a:r>
              <a:rPr lang="en" sz="1829">
                <a:solidFill>
                  <a:schemeClr val="dk1"/>
                </a:solidFill>
              </a:rPr>
              <a:t>a c 5</a:t>
            </a:r>
            <a:endParaRPr sz="1829">
              <a:solidFill>
                <a:schemeClr val="dk1"/>
              </a:solidFill>
            </a:endParaRPr>
          </a:p>
          <a:p>
            <a:pPr indent="0" lvl="0" marL="0" rtl="0" algn="l">
              <a:lnSpc>
                <a:spcPct val="95000"/>
              </a:lnSpc>
              <a:spcBef>
                <a:spcPts val="1200"/>
              </a:spcBef>
              <a:spcAft>
                <a:spcPts val="0"/>
              </a:spcAft>
              <a:buNone/>
            </a:pPr>
            <a:r>
              <a:rPr lang="en" sz="1829">
                <a:solidFill>
                  <a:schemeClr val="dk1"/>
                </a:solidFill>
              </a:rPr>
              <a:t>b d 10</a:t>
            </a:r>
            <a:endParaRPr sz="1829">
              <a:solidFill>
                <a:schemeClr val="dk1"/>
              </a:solidFill>
            </a:endParaRPr>
          </a:p>
          <a:p>
            <a:pPr indent="0" lvl="0" marL="0" rtl="0" algn="l">
              <a:lnSpc>
                <a:spcPct val="95000"/>
              </a:lnSpc>
              <a:spcBef>
                <a:spcPts val="1200"/>
              </a:spcBef>
              <a:spcAft>
                <a:spcPts val="0"/>
              </a:spcAft>
              <a:buNone/>
            </a:pPr>
            <a:r>
              <a:rPr lang="en" sz="1829">
                <a:solidFill>
                  <a:schemeClr val="dk1"/>
                </a:solidFill>
              </a:rPr>
              <a:t>c d 20</a:t>
            </a:r>
            <a:endParaRPr sz="1829">
              <a:solidFill>
                <a:schemeClr val="dk1"/>
              </a:solidFill>
            </a:endParaRPr>
          </a:p>
          <a:p>
            <a:pPr indent="0" lvl="0" marL="0" rtl="0" algn="l">
              <a:lnSpc>
                <a:spcPct val="95000"/>
              </a:lnSpc>
              <a:spcBef>
                <a:spcPts val="1200"/>
              </a:spcBef>
              <a:spcAft>
                <a:spcPts val="0"/>
              </a:spcAft>
              <a:buNone/>
            </a:pPr>
            <a:r>
              <a:rPr lang="en" sz="1829">
                <a:solidFill>
                  <a:schemeClr val="dk1"/>
                </a:solidFill>
              </a:rPr>
              <a:t>d e 10</a:t>
            </a:r>
            <a:endParaRPr sz="1829">
              <a:solidFill>
                <a:schemeClr val="dk1"/>
              </a:solidFill>
            </a:endParaRPr>
          </a:p>
          <a:p>
            <a:pPr indent="0" lvl="0" marL="0" rtl="0" algn="l">
              <a:lnSpc>
                <a:spcPct val="95000"/>
              </a:lnSpc>
              <a:spcBef>
                <a:spcPts val="1200"/>
              </a:spcBef>
              <a:spcAft>
                <a:spcPts val="0"/>
              </a:spcAft>
              <a:buNone/>
            </a:pPr>
            <a:r>
              <a:rPr lang="en" sz="1829">
                <a:solidFill>
                  <a:schemeClr val="dk1"/>
                </a:solidFill>
              </a:rPr>
              <a:t>a f 25</a:t>
            </a:r>
            <a:endParaRPr sz="1829">
              <a:solidFill>
                <a:schemeClr val="dk1"/>
              </a:solidFill>
            </a:endParaRPr>
          </a:p>
          <a:p>
            <a:pPr indent="0" lvl="0" marL="0" rtl="0" algn="l">
              <a:lnSpc>
                <a:spcPct val="95000"/>
              </a:lnSpc>
              <a:spcBef>
                <a:spcPts val="1200"/>
              </a:spcBef>
              <a:spcAft>
                <a:spcPts val="0"/>
              </a:spcAft>
              <a:buNone/>
            </a:pPr>
            <a:r>
              <a:rPr lang="en" sz="1829">
                <a:solidFill>
                  <a:schemeClr val="dk1"/>
                </a:solidFill>
              </a:rPr>
              <a:t>f g 25</a:t>
            </a:r>
            <a:endParaRPr sz="1829">
              <a:solidFill>
                <a:schemeClr val="dk1"/>
              </a:solidFill>
            </a:endParaRPr>
          </a:p>
          <a:p>
            <a:pPr indent="0" lvl="0" marL="0" rtl="0" algn="l">
              <a:lnSpc>
                <a:spcPct val="95000"/>
              </a:lnSpc>
              <a:spcBef>
                <a:spcPts val="1200"/>
              </a:spcBef>
              <a:spcAft>
                <a:spcPts val="1200"/>
              </a:spcAft>
              <a:buSzPts val="935"/>
              <a:buNone/>
            </a:pPr>
            <a:r>
              <a:t/>
            </a:r>
            <a:endParaRPr sz="1829">
              <a:solidFill>
                <a:schemeClr val="dk1"/>
              </a:solidFill>
            </a:endParaRPr>
          </a:p>
        </p:txBody>
      </p:sp>
      <p:sp>
        <p:nvSpPr>
          <p:cNvPr id="82" name="Google Shape;82;p15"/>
          <p:cNvSpPr/>
          <p:nvPr/>
        </p:nvSpPr>
        <p:spPr>
          <a:xfrm>
            <a:off x="7652588" y="1677725"/>
            <a:ext cx="294000" cy="261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Average"/>
              <a:ea typeface="Average"/>
              <a:cs typeface="Average"/>
              <a:sym typeface="Average"/>
            </a:endParaRPr>
          </a:p>
        </p:txBody>
      </p:sp>
      <p:sp>
        <p:nvSpPr>
          <p:cNvPr id="83" name="Google Shape;83;p15"/>
          <p:cNvSpPr txBox="1"/>
          <p:nvPr/>
        </p:nvSpPr>
        <p:spPr>
          <a:xfrm>
            <a:off x="8109300" y="1487075"/>
            <a:ext cx="1398900" cy="121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Average"/>
                <a:ea typeface="Average"/>
                <a:cs typeface="Average"/>
                <a:sym typeface="Average"/>
              </a:rPr>
              <a:t>50</a:t>
            </a:r>
            <a:endParaRPr sz="1800">
              <a:solidFill>
                <a:schemeClr val="dk1"/>
              </a:solidFill>
              <a:latin typeface="Average"/>
              <a:ea typeface="Average"/>
              <a:cs typeface="Average"/>
              <a:sym typeface="Average"/>
            </a:endParaRPr>
          </a:p>
          <a:p>
            <a:pPr indent="0" lvl="0" marL="0" rtl="0" algn="l">
              <a:spcBef>
                <a:spcPts val="0"/>
              </a:spcBef>
              <a:spcAft>
                <a:spcPts val="0"/>
              </a:spcAft>
              <a:buNone/>
            </a:pPr>
            <a:r>
              <a:rPr lang="en" sz="1800">
                <a:solidFill>
                  <a:schemeClr val="dk1"/>
                </a:solidFill>
                <a:latin typeface="Average"/>
                <a:ea typeface="Average"/>
                <a:cs typeface="Average"/>
                <a:sym typeface="Average"/>
              </a:rPr>
              <a:t>a f g</a:t>
            </a:r>
            <a:endParaRPr sz="1800">
              <a:solidFill>
                <a:schemeClr val="dk1"/>
              </a:solidFill>
              <a:latin typeface="Average"/>
              <a:ea typeface="Average"/>
              <a:cs typeface="Average"/>
              <a:sym typeface="Average"/>
            </a:endParaRPr>
          </a:p>
          <a:p>
            <a:pPr indent="0" lvl="0" marL="0" rtl="0" algn="l">
              <a:spcBef>
                <a:spcPts val="0"/>
              </a:spcBef>
              <a:spcAft>
                <a:spcPts val="0"/>
              </a:spcAft>
              <a:buNone/>
            </a:pPr>
            <a:r>
              <a:t/>
            </a:r>
            <a:endParaRPr sz="1800">
              <a:solidFill>
                <a:schemeClr val="dk1"/>
              </a:solidFill>
              <a:latin typeface="Average"/>
              <a:ea typeface="Average"/>
              <a:cs typeface="Average"/>
              <a:sym typeface="Average"/>
            </a:endParaRPr>
          </a:p>
          <a:p>
            <a:pPr indent="0" lvl="0" marL="0" rtl="0" algn="l">
              <a:spcBef>
                <a:spcPts val="0"/>
              </a:spcBef>
              <a:spcAft>
                <a:spcPts val="0"/>
              </a:spcAft>
              <a:buNone/>
            </a:pPr>
            <a:r>
              <a:t/>
            </a:r>
            <a:endParaRPr sz="1800">
              <a:solidFill>
                <a:schemeClr val="dk1"/>
              </a:solidFill>
              <a:latin typeface="Average"/>
              <a:ea typeface="Average"/>
              <a:cs typeface="Average"/>
              <a:sym typeface="Average"/>
            </a:endParaRPr>
          </a:p>
        </p:txBody>
      </p:sp>
      <p:sp>
        <p:nvSpPr>
          <p:cNvPr id="84" name="Google Shape;84;p15"/>
          <p:cNvSpPr txBox="1"/>
          <p:nvPr/>
        </p:nvSpPr>
        <p:spPr>
          <a:xfrm>
            <a:off x="246375" y="1093925"/>
            <a:ext cx="5768100" cy="92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The input is a directed, weighted graph, specified by a line containing the number of vertices n and the number of edges m followed by m lines containing the edges given in u v w format. This represents a an edge between u and v of weight w</a:t>
            </a:r>
            <a:endParaRPr sz="1800">
              <a:solidFill>
                <a:schemeClr val="accent3"/>
              </a:solidFill>
              <a:latin typeface="Average"/>
              <a:ea typeface="Average"/>
              <a:cs typeface="Average"/>
              <a:sym typeface="Average"/>
            </a:endParaRPr>
          </a:p>
          <a:p>
            <a:pPr indent="0" lvl="0" marL="0" rtl="0" algn="l">
              <a:spcBef>
                <a:spcPts val="0"/>
              </a:spcBef>
              <a:spcAft>
                <a:spcPts val="0"/>
              </a:spcAft>
              <a:buNone/>
            </a:pPr>
            <a:r>
              <a:t/>
            </a:r>
            <a:endParaRPr sz="1800">
              <a:solidFill>
                <a:schemeClr val="accent3"/>
              </a:solidFill>
              <a:latin typeface="Average"/>
              <a:ea typeface="Average"/>
              <a:cs typeface="Average"/>
              <a:sym typeface="Average"/>
            </a:endParaRPr>
          </a:p>
        </p:txBody>
      </p:sp>
      <p:sp>
        <p:nvSpPr>
          <p:cNvPr id="85" name="Google Shape;85;p15"/>
          <p:cNvSpPr txBox="1"/>
          <p:nvPr/>
        </p:nvSpPr>
        <p:spPr>
          <a:xfrm>
            <a:off x="4054925" y="3728975"/>
            <a:ext cx="4702800" cy="92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accent3"/>
                </a:solidFill>
                <a:latin typeface="Average"/>
                <a:ea typeface="Average"/>
                <a:cs typeface="Average"/>
                <a:sym typeface="Average"/>
              </a:rPr>
              <a:t>The output consists of two lines containing the length of the path on one line (as an integer) followed by a list of vertices in the path on the second line.</a:t>
            </a:r>
            <a:endParaRPr sz="1800">
              <a:solidFill>
                <a:schemeClr val="accent3"/>
              </a:solidFill>
              <a:latin typeface="Average"/>
              <a:ea typeface="Average"/>
              <a:cs typeface="Average"/>
              <a:sym typeface="Average"/>
            </a:endParaRPr>
          </a:p>
        </p:txBody>
      </p:sp>
      <p:sp>
        <p:nvSpPr>
          <p:cNvPr id="86" name="Google Shape;86;p15"/>
          <p:cNvSpPr txBox="1"/>
          <p:nvPr/>
        </p:nvSpPr>
        <p:spPr>
          <a:xfrm>
            <a:off x="266700" y="745675"/>
            <a:ext cx="10218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Average"/>
                <a:ea typeface="Average"/>
                <a:cs typeface="Average"/>
                <a:sym typeface="Average"/>
              </a:rPr>
              <a:t>Input:</a:t>
            </a:r>
            <a:endParaRPr b="1" sz="1800">
              <a:solidFill>
                <a:schemeClr val="dk1"/>
              </a:solidFill>
              <a:latin typeface="Average"/>
              <a:ea typeface="Average"/>
              <a:cs typeface="Average"/>
              <a:sym typeface="Average"/>
            </a:endParaRPr>
          </a:p>
        </p:txBody>
      </p:sp>
      <p:sp>
        <p:nvSpPr>
          <p:cNvPr id="87" name="Google Shape;87;p15"/>
          <p:cNvSpPr txBox="1"/>
          <p:nvPr/>
        </p:nvSpPr>
        <p:spPr>
          <a:xfrm>
            <a:off x="3984900" y="3441900"/>
            <a:ext cx="1021800" cy="359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Average"/>
                <a:ea typeface="Average"/>
                <a:cs typeface="Average"/>
                <a:sym typeface="Average"/>
              </a:rPr>
              <a:t>Output:</a:t>
            </a:r>
            <a:endParaRPr b="1" sz="1800">
              <a:solidFill>
                <a:schemeClr val="dk1"/>
              </a:solidFill>
              <a:latin typeface="Average"/>
              <a:ea typeface="Average"/>
              <a:cs typeface="Average"/>
              <a:sym typeface="Average"/>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Why Bellman-Ford Does Not Work </a:t>
            </a:r>
            <a:endParaRPr/>
          </a:p>
        </p:txBody>
      </p:sp>
      <p:sp>
        <p:nvSpPr>
          <p:cNvPr id="93" name="Google Shape;9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 longest path in a weighted graph G is the same as a shortest path in a graph −G, which is derived from G by changing every weight to its negation.</a:t>
            </a:r>
            <a:endParaRPr/>
          </a:p>
          <a:p>
            <a:pPr indent="0" lvl="0" marL="0" rtl="0" algn="l">
              <a:spcBef>
                <a:spcPts val="1200"/>
              </a:spcBef>
              <a:spcAft>
                <a:spcPts val="0"/>
              </a:spcAft>
              <a:buNone/>
            </a:pPr>
            <a:r>
              <a:rPr lang="en"/>
              <a:t>However, t</a:t>
            </a:r>
            <a:r>
              <a:rPr lang="en"/>
              <a:t>aking the negative weights on all the edges in a graph and using the Bellman-Ford algorithm does not work because it will not return the correct value!</a:t>
            </a:r>
            <a:endParaRPr/>
          </a:p>
          <a:p>
            <a:pPr indent="0" lvl="0" marL="0" rtl="0" algn="l">
              <a:spcBef>
                <a:spcPts val="1200"/>
              </a:spcBef>
              <a:spcAft>
                <a:spcPts val="0"/>
              </a:spcAft>
              <a:buNone/>
            </a:pPr>
            <a:r>
              <a:rPr lang="en"/>
              <a:t>This transformation is not useful because it creates cycles of negative length in −G.</a:t>
            </a:r>
            <a:endParaRPr/>
          </a:p>
          <a:p>
            <a:pPr indent="0" lvl="0" marL="0" rtl="0" algn="l">
              <a:spcBef>
                <a:spcPts val="1200"/>
              </a:spcBef>
              <a:spcAft>
                <a:spcPts val="1200"/>
              </a:spcAft>
              <a:buNone/>
            </a:pPr>
            <a:r>
              <a:rPr lang="en"/>
              <a:t>If we continue to go around the negative cycle an infinite number of times, then the cost of the path will continually decrease (even though the length of the path is increasing).</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7"/>
          <p:cNvSpPr txBox="1"/>
          <p:nvPr>
            <p:ph type="title"/>
          </p:nvPr>
        </p:nvSpPr>
        <p:spPr>
          <a:xfrm>
            <a:off x="311700" y="2884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Importance </a:t>
            </a:r>
            <a:endParaRPr/>
          </a:p>
        </p:txBody>
      </p:sp>
      <p:sp>
        <p:nvSpPr>
          <p:cNvPr id="99" name="Google Shape;99;p17"/>
          <p:cNvSpPr txBox="1"/>
          <p:nvPr>
            <p:ph idx="1" type="body"/>
          </p:nvPr>
        </p:nvSpPr>
        <p:spPr>
          <a:xfrm>
            <a:off x="311700" y="936075"/>
            <a:ext cx="4935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E2DDDD"/>
                </a:solidFill>
              </a:rPr>
              <a:t>The longest path problem has a wide range of relevant applications. Here are some examples:</a:t>
            </a:r>
            <a:endParaRPr>
              <a:solidFill>
                <a:srgbClr val="E2DDDD"/>
              </a:solidFill>
            </a:endParaRPr>
          </a:p>
          <a:p>
            <a:pPr indent="0" lvl="0" marL="0" rtl="0" algn="l">
              <a:spcBef>
                <a:spcPts val="1200"/>
              </a:spcBef>
              <a:spcAft>
                <a:spcPts val="0"/>
              </a:spcAft>
              <a:buNone/>
            </a:pPr>
            <a:r>
              <a:rPr b="1" lang="en">
                <a:solidFill>
                  <a:schemeClr val="dk1"/>
                </a:solidFill>
              </a:rPr>
              <a:t>Project management:</a:t>
            </a:r>
            <a:r>
              <a:rPr lang="en">
                <a:solidFill>
                  <a:srgbClr val="E2DDDD"/>
                </a:solidFill>
              </a:rPr>
              <a:t> The longest path in a project network represents the critical path, which is the sequence of tasks that will take longest to complete. Once this path is identified, those tasks can be prioritized and project delays can be minimized.</a:t>
            </a:r>
            <a:endParaRPr>
              <a:solidFill>
                <a:srgbClr val="E2DDDD"/>
              </a:solidFill>
            </a:endParaRPr>
          </a:p>
          <a:p>
            <a:pPr indent="0" lvl="0" marL="0" rtl="0" algn="l">
              <a:spcBef>
                <a:spcPts val="1200"/>
              </a:spcBef>
              <a:spcAft>
                <a:spcPts val="1200"/>
              </a:spcAft>
              <a:buNone/>
            </a:pPr>
            <a:r>
              <a:t/>
            </a:r>
            <a:endParaRPr>
              <a:solidFill>
                <a:srgbClr val="E2DDDD"/>
              </a:solidFill>
            </a:endParaRPr>
          </a:p>
        </p:txBody>
      </p:sp>
      <p:pic>
        <p:nvPicPr>
          <p:cNvPr id="100" name="Google Shape;100;p17"/>
          <p:cNvPicPr preferRelativeResize="0"/>
          <p:nvPr/>
        </p:nvPicPr>
        <p:blipFill>
          <a:blip r:embed="rId3">
            <a:alphaModFix/>
          </a:blip>
          <a:stretch>
            <a:fillRect/>
          </a:stretch>
        </p:blipFill>
        <p:spPr>
          <a:xfrm>
            <a:off x="5247000" y="288475"/>
            <a:ext cx="3416401" cy="3416401"/>
          </a:xfrm>
          <a:prstGeom prst="rect">
            <a:avLst/>
          </a:prstGeom>
          <a:noFill/>
          <a:ln>
            <a:noFill/>
          </a:ln>
        </p:spPr>
      </p:pic>
      <p:sp>
        <p:nvSpPr>
          <p:cNvPr id="101" name="Google Shape;101;p17"/>
          <p:cNvSpPr txBox="1"/>
          <p:nvPr/>
        </p:nvSpPr>
        <p:spPr>
          <a:xfrm>
            <a:off x="311700" y="3750025"/>
            <a:ext cx="8278500" cy="1208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b="1" lang="en" sz="1800">
                <a:solidFill>
                  <a:schemeClr val="dk1"/>
                </a:solidFill>
                <a:latin typeface="Average"/>
                <a:ea typeface="Average"/>
                <a:cs typeface="Average"/>
                <a:sym typeface="Average"/>
              </a:rPr>
              <a:t>Circuit Design: </a:t>
            </a:r>
            <a:r>
              <a:rPr lang="en" sz="1800">
                <a:solidFill>
                  <a:srgbClr val="E2DDDD"/>
                </a:solidFill>
                <a:latin typeface="Average"/>
                <a:ea typeface="Average"/>
                <a:cs typeface="Average"/>
                <a:sym typeface="Average"/>
              </a:rPr>
              <a:t>The longest path problem can be used to optimize the timing of an electronic circuit. It ensures that signals can traverse through the circuit within any specified time constraints.</a:t>
            </a:r>
            <a:endParaRPr sz="1800">
              <a:solidFill>
                <a:srgbClr val="E2DDDD"/>
              </a:solidFill>
              <a:latin typeface="Average"/>
              <a:ea typeface="Average"/>
              <a:cs typeface="Average"/>
              <a:sym typeface="Averag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18"/>
          <p:cNvSpPr txBox="1"/>
          <p:nvPr>
            <p:ph type="title"/>
          </p:nvPr>
        </p:nvSpPr>
        <p:spPr>
          <a:xfrm>
            <a:off x="311700" y="216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Importance </a:t>
            </a:r>
            <a:endParaRPr/>
          </a:p>
        </p:txBody>
      </p:sp>
      <p:sp>
        <p:nvSpPr>
          <p:cNvPr id="107" name="Google Shape;107;p18"/>
          <p:cNvSpPr txBox="1"/>
          <p:nvPr>
            <p:ph idx="1" type="body"/>
          </p:nvPr>
        </p:nvSpPr>
        <p:spPr>
          <a:xfrm>
            <a:off x="311700" y="78912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b="1" lang="en">
                <a:solidFill>
                  <a:schemeClr val="dk1"/>
                </a:solidFill>
              </a:rPr>
              <a:t>Software Development:</a:t>
            </a:r>
            <a:r>
              <a:rPr lang="en">
                <a:solidFill>
                  <a:schemeClr val="dk1"/>
                </a:solidFill>
              </a:rPr>
              <a:t> </a:t>
            </a:r>
            <a:r>
              <a:rPr lang="en">
                <a:solidFill>
                  <a:srgbClr val="E2DDDD"/>
                </a:solidFill>
              </a:rPr>
              <a:t>Software components, such as modules or libraries,</a:t>
            </a:r>
            <a:r>
              <a:rPr lang="en">
                <a:solidFill>
                  <a:srgbClr val="E2DDDD"/>
                </a:solidFill>
              </a:rPr>
              <a:t> often have dependencies on each other. A graph would model the nodes as software components and edges as those dependencies. Identifying the longest path would reveal the most efficient way to download the software components and ensure that all dependencies are considered.</a:t>
            </a:r>
            <a:endParaRPr>
              <a:solidFill>
                <a:srgbClr val="E2DDDD"/>
              </a:solidFill>
            </a:endParaRPr>
          </a:p>
        </p:txBody>
      </p:sp>
      <p:pic>
        <p:nvPicPr>
          <p:cNvPr id="108" name="Google Shape;108;p18"/>
          <p:cNvPicPr preferRelativeResize="0"/>
          <p:nvPr/>
        </p:nvPicPr>
        <p:blipFill>
          <a:blip r:embed="rId3">
            <a:alphaModFix/>
          </a:blip>
          <a:stretch>
            <a:fillRect/>
          </a:stretch>
        </p:blipFill>
        <p:spPr>
          <a:xfrm>
            <a:off x="311700" y="2571750"/>
            <a:ext cx="3104065" cy="2441124"/>
          </a:xfrm>
          <a:prstGeom prst="rect">
            <a:avLst/>
          </a:prstGeom>
          <a:noFill/>
          <a:ln>
            <a:noFill/>
          </a:ln>
        </p:spPr>
      </p:pic>
      <p:sp>
        <p:nvSpPr>
          <p:cNvPr id="109" name="Google Shape;109;p18"/>
          <p:cNvSpPr txBox="1"/>
          <p:nvPr/>
        </p:nvSpPr>
        <p:spPr>
          <a:xfrm>
            <a:off x="3597725" y="2525475"/>
            <a:ext cx="4866000" cy="225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b="1" lang="en" sz="1800">
                <a:solidFill>
                  <a:srgbClr val="F5F5F5"/>
                </a:solidFill>
                <a:latin typeface="Average"/>
                <a:ea typeface="Average"/>
                <a:cs typeface="Average"/>
                <a:sym typeface="Average"/>
              </a:rPr>
              <a:t>Computer Network Routing: </a:t>
            </a:r>
            <a:r>
              <a:rPr lang="en" sz="1800">
                <a:solidFill>
                  <a:srgbClr val="E2DDDD"/>
                </a:solidFill>
                <a:latin typeface="Average"/>
                <a:ea typeface="Average"/>
                <a:cs typeface="Average"/>
                <a:sym typeface="Average"/>
              </a:rPr>
              <a:t>Finding the longest path in computer networking systems can help optimize routing algorithms. It can be useful to identify the most efficient route between nodes.</a:t>
            </a:r>
            <a:endParaRPr sz="1800">
              <a:solidFill>
                <a:srgbClr val="E2DDDD"/>
              </a:solidFill>
              <a:latin typeface="Average"/>
              <a:ea typeface="Average"/>
              <a:cs typeface="Average"/>
              <a:sym typeface="Averag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Importance </a:t>
            </a:r>
            <a:endParaRPr/>
          </a:p>
        </p:txBody>
      </p:sp>
      <p:sp>
        <p:nvSpPr>
          <p:cNvPr id="115" name="Google Shape;115;p19"/>
          <p:cNvSpPr txBox="1"/>
          <p:nvPr>
            <p:ph idx="1" type="body"/>
          </p:nvPr>
        </p:nvSpPr>
        <p:spPr>
          <a:xfrm>
            <a:off x="311700" y="1152475"/>
            <a:ext cx="45924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solidFill>
                  <a:schemeClr val="dk1"/>
                </a:solidFill>
              </a:rPr>
              <a:t>Biology</a:t>
            </a:r>
            <a:r>
              <a:rPr lang="en">
                <a:solidFill>
                  <a:srgbClr val="E2DDDD"/>
                </a:solidFill>
              </a:rPr>
              <a:t>: Gene regulatory networks can be represented as directed acyclic graphs, where nodes represent genes and edges represent regulatory relationships.</a:t>
            </a:r>
            <a:endParaRPr>
              <a:solidFill>
                <a:srgbClr val="E2DDDD"/>
              </a:solidFill>
            </a:endParaRPr>
          </a:p>
          <a:p>
            <a:pPr indent="0" lvl="0" marL="0" rtl="0" algn="l">
              <a:spcBef>
                <a:spcPts val="1200"/>
              </a:spcBef>
              <a:spcAft>
                <a:spcPts val="0"/>
              </a:spcAft>
              <a:buNone/>
            </a:pPr>
            <a:r>
              <a:rPr lang="en">
                <a:solidFill>
                  <a:srgbClr val="E2DDDD"/>
                </a:solidFill>
              </a:rPr>
              <a:t>Finding the longest path in these networks has several uses, such as helping researchers understand the flow of information and </a:t>
            </a:r>
            <a:r>
              <a:rPr lang="en">
                <a:solidFill>
                  <a:srgbClr val="E2DDDD"/>
                </a:solidFill>
              </a:rPr>
              <a:t>hierarchy</a:t>
            </a:r>
            <a:r>
              <a:rPr lang="en">
                <a:solidFill>
                  <a:srgbClr val="E2DDDD"/>
                </a:solidFill>
              </a:rPr>
              <a:t> of gene regulation. </a:t>
            </a:r>
            <a:endParaRPr>
              <a:solidFill>
                <a:srgbClr val="E2DDDD"/>
              </a:solidFill>
            </a:endParaRPr>
          </a:p>
          <a:p>
            <a:pPr indent="0" lvl="0" marL="0" rtl="0" algn="l">
              <a:spcBef>
                <a:spcPts val="1200"/>
              </a:spcBef>
              <a:spcAft>
                <a:spcPts val="1200"/>
              </a:spcAft>
              <a:buNone/>
            </a:pPr>
            <a:r>
              <a:rPr lang="en">
                <a:solidFill>
                  <a:srgbClr val="E2DDDD"/>
                </a:solidFill>
              </a:rPr>
              <a:t>This </a:t>
            </a:r>
            <a:r>
              <a:rPr lang="en">
                <a:solidFill>
                  <a:srgbClr val="E2DDDD"/>
                </a:solidFill>
              </a:rPr>
              <a:t>information</a:t>
            </a:r>
            <a:r>
              <a:rPr lang="en">
                <a:solidFill>
                  <a:srgbClr val="E2DDDD"/>
                </a:solidFill>
              </a:rPr>
              <a:t> can be used to identify potential drug development targets and also to better understand how diseases develop.</a:t>
            </a:r>
            <a:endParaRPr>
              <a:solidFill>
                <a:srgbClr val="E2DDDD"/>
              </a:solidFill>
            </a:endParaRPr>
          </a:p>
        </p:txBody>
      </p:sp>
      <p:pic>
        <p:nvPicPr>
          <p:cNvPr id="116" name="Google Shape;116;p19"/>
          <p:cNvPicPr preferRelativeResize="0"/>
          <p:nvPr/>
        </p:nvPicPr>
        <p:blipFill>
          <a:blip r:embed="rId3">
            <a:alphaModFix/>
          </a:blip>
          <a:stretch>
            <a:fillRect/>
          </a:stretch>
        </p:blipFill>
        <p:spPr>
          <a:xfrm>
            <a:off x="4980301" y="1093925"/>
            <a:ext cx="3691350" cy="3287475"/>
          </a:xfrm>
          <a:prstGeom prst="rect">
            <a:avLst/>
          </a:prstGeom>
          <a:noFill/>
          <a:ln>
            <a:noFill/>
          </a:ln>
        </p:spPr>
      </p:pic>
      <p:sp>
        <p:nvSpPr>
          <p:cNvPr id="117" name="Google Shape;117;p19"/>
          <p:cNvSpPr txBox="1"/>
          <p:nvPr/>
        </p:nvSpPr>
        <p:spPr>
          <a:xfrm>
            <a:off x="4985650" y="4435925"/>
            <a:ext cx="3657600" cy="391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3"/>
                </a:solidFill>
                <a:latin typeface="Average"/>
                <a:ea typeface="Average"/>
                <a:cs typeface="Average"/>
                <a:sym typeface="Average"/>
              </a:rPr>
              <a:t>Gene regulatory network for the p53 pathway</a:t>
            </a:r>
            <a:endParaRPr>
              <a:solidFill>
                <a:schemeClr val="accent3"/>
              </a:solidFill>
              <a:latin typeface="Average"/>
              <a:ea typeface="Average"/>
              <a:cs typeface="Average"/>
              <a:sym typeface="Averag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NP-Hard Reduction and </a:t>
            </a:r>
            <a:r>
              <a:rPr lang="en"/>
              <a:t>Certifier Process</a:t>
            </a:r>
            <a:endParaRPr/>
          </a:p>
          <a:p>
            <a:pPr indent="0" lvl="0" marL="0" rtl="0" algn="l">
              <a:spcBef>
                <a:spcPts val="0"/>
              </a:spcBef>
              <a:spcAft>
                <a:spcPts val="0"/>
              </a:spcAft>
              <a:buNone/>
            </a:pPr>
            <a:r>
              <a:t/>
            </a:r>
            <a:endParaRPr/>
          </a:p>
        </p:txBody>
      </p:sp>
      <p:sp>
        <p:nvSpPr>
          <p:cNvPr id="123" name="Google Shape;123;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solidFill>
                  <a:srgbClr val="E2DDDD"/>
                </a:solidFill>
              </a:rPr>
              <a:t>The </a:t>
            </a:r>
            <a:r>
              <a:rPr lang="en">
                <a:solidFill>
                  <a:schemeClr val="dk1"/>
                </a:solidFill>
              </a:rPr>
              <a:t>Hamiltonian path problem </a:t>
            </a:r>
            <a:r>
              <a:rPr lang="en">
                <a:solidFill>
                  <a:srgbClr val="E2DDDD"/>
                </a:solidFill>
              </a:rPr>
              <a:t>can be reduced to the longest path problem to show that it is</a:t>
            </a:r>
            <a:r>
              <a:rPr lang="en">
                <a:solidFill>
                  <a:schemeClr val="dk1"/>
                </a:solidFill>
              </a:rPr>
              <a:t> NP Hard.</a:t>
            </a:r>
            <a:endParaRPr>
              <a:solidFill>
                <a:schemeClr val="dk1"/>
              </a:solidFill>
            </a:endParaRPr>
          </a:p>
          <a:p>
            <a:pPr indent="0" lvl="0" marL="0" rtl="0" algn="l">
              <a:spcBef>
                <a:spcPts val="1200"/>
              </a:spcBef>
              <a:spcAft>
                <a:spcPts val="0"/>
              </a:spcAft>
              <a:buNone/>
            </a:pPr>
            <a:r>
              <a:rPr lang="en">
                <a:solidFill>
                  <a:srgbClr val="E2DDDD"/>
                </a:solidFill>
              </a:rPr>
              <a:t>A Hamiltonian path is a path that visits each vertex of the graph exactly once.</a:t>
            </a:r>
            <a:endParaRPr>
              <a:solidFill>
                <a:srgbClr val="E2DDDD"/>
              </a:solidFill>
            </a:endParaRPr>
          </a:p>
          <a:p>
            <a:pPr indent="0" lvl="0" marL="0" rtl="0" algn="l">
              <a:spcBef>
                <a:spcPts val="1200"/>
              </a:spcBef>
              <a:spcAft>
                <a:spcPts val="0"/>
              </a:spcAft>
              <a:buNone/>
            </a:pPr>
            <a:r>
              <a:rPr lang="en">
                <a:solidFill>
                  <a:srgbClr val="E2DDDD"/>
                </a:solidFill>
              </a:rPr>
              <a:t>Given an instance G of Hamiltonian path, an instance (G’, K) of longest path is created as follows:</a:t>
            </a:r>
            <a:endParaRPr>
              <a:solidFill>
                <a:srgbClr val="E2DDDD"/>
              </a:solidFill>
            </a:endParaRPr>
          </a:p>
          <a:p>
            <a:pPr indent="0" lvl="0" marL="0" rtl="0" algn="l">
              <a:spcBef>
                <a:spcPts val="1200"/>
              </a:spcBef>
              <a:spcAft>
                <a:spcPts val="0"/>
              </a:spcAft>
              <a:buNone/>
            </a:pPr>
            <a:r>
              <a:rPr lang="en">
                <a:solidFill>
                  <a:srgbClr val="E2DDDD"/>
                </a:solidFill>
              </a:rPr>
              <a:t>	-</a:t>
            </a:r>
            <a:r>
              <a:rPr lang="en">
                <a:solidFill>
                  <a:schemeClr val="dk1"/>
                </a:solidFill>
              </a:rPr>
              <a:t>Take G’ = G and set K = |V| - 1 			(V = number of vertices in graph)</a:t>
            </a:r>
            <a:endParaRPr>
              <a:solidFill>
                <a:schemeClr val="dk1"/>
              </a:solidFill>
            </a:endParaRPr>
          </a:p>
          <a:p>
            <a:pPr indent="0" lvl="0" marL="0" rtl="0" algn="l">
              <a:spcBef>
                <a:spcPts val="1200"/>
              </a:spcBef>
              <a:spcAft>
                <a:spcPts val="0"/>
              </a:spcAft>
              <a:buNone/>
            </a:pPr>
            <a:r>
              <a:rPr lang="en">
                <a:solidFill>
                  <a:srgbClr val="E2DDDD"/>
                </a:solidFill>
              </a:rPr>
              <a:t>A simple path of length K in G’ exists if and only if G contains a Hamiltonian path.</a:t>
            </a:r>
            <a:endParaRPr>
              <a:solidFill>
                <a:srgbClr val="E2DDDD"/>
              </a:solidFill>
            </a:endParaRPr>
          </a:p>
          <a:p>
            <a:pPr indent="0" lvl="0" marL="0" rtl="0" algn="l">
              <a:spcBef>
                <a:spcPts val="1200"/>
              </a:spcBef>
              <a:spcAft>
                <a:spcPts val="1200"/>
              </a:spcAft>
              <a:buNone/>
            </a:pPr>
            <a:r>
              <a:rPr lang="en">
                <a:solidFill>
                  <a:srgbClr val="E2DDDD"/>
                </a:solidFill>
              </a:rPr>
              <a:t>Hamiltonian path is polynomial time reducible to longest path. </a:t>
            </a:r>
            <a:endParaRPr>
              <a:solidFill>
                <a:srgbClr val="E2DDDD"/>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NP-Hard Reduction and Certifier Process</a:t>
            </a:r>
            <a:endParaRPr/>
          </a:p>
          <a:p>
            <a:pPr indent="0" lvl="0" marL="0" rtl="0" algn="l">
              <a:spcBef>
                <a:spcPts val="0"/>
              </a:spcBef>
              <a:spcAft>
                <a:spcPts val="0"/>
              </a:spcAft>
              <a:buNone/>
            </a:pPr>
            <a:r>
              <a:t/>
            </a:r>
            <a:endParaRPr/>
          </a:p>
        </p:txBody>
      </p:sp>
      <p:sp>
        <p:nvSpPr>
          <p:cNvPr id="129" name="Google Shape;129;p21"/>
          <p:cNvSpPr txBox="1"/>
          <p:nvPr>
            <p:ph idx="1" type="body"/>
          </p:nvPr>
        </p:nvSpPr>
        <p:spPr>
          <a:xfrm>
            <a:off x="311700" y="101772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sz="1917">
                <a:solidFill>
                  <a:srgbClr val="E2DDDD"/>
                </a:solidFill>
              </a:rPr>
              <a:t>Since t</a:t>
            </a:r>
            <a:r>
              <a:rPr lang="en" sz="1917">
                <a:solidFill>
                  <a:srgbClr val="E2DDDD"/>
                </a:solidFill>
              </a:rPr>
              <a:t>he Hamiltonian path problem is NP-complete, this reduction shows that the decision version of the longest path problem is also NP-complete:</a:t>
            </a:r>
            <a:endParaRPr sz="1917">
              <a:solidFill>
                <a:srgbClr val="E2DDDD"/>
              </a:solidFill>
            </a:endParaRPr>
          </a:p>
          <a:p>
            <a:pPr indent="0" lvl="0" marL="0" rtl="0" algn="l">
              <a:spcBef>
                <a:spcPts val="1200"/>
              </a:spcBef>
              <a:spcAft>
                <a:spcPts val="0"/>
              </a:spcAft>
              <a:buNone/>
            </a:pPr>
            <a:r>
              <a:rPr lang="en" sz="1917">
                <a:solidFill>
                  <a:srgbClr val="E2DDDD"/>
                </a:solidFill>
              </a:rPr>
              <a:t>	 -The input is a graph G and a number k; the desired output is yes if G contains a path of k or more edges, and no otherwise</a:t>
            </a:r>
            <a:endParaRPr sz="1917">
              <a:solidFill>
                <a:srgbClr val="E2DDDD"/>
              </a:solidFill>
            </a:endParaRPr>
          </a:p>
          <a:p>
            <a:pPr indent="0" lvl="0" marL="0" rtl="0" algn="l">
              <a:spcBef>
                <a:spcPts val="1200"/>
              </a:spcBef>
              <a:spcAft>
                <a:spcPts val="0"/>
              </a:spcAft>
              <a:buNone/>
            </a:pPr>
            <a:r>
              <a:rPr lang="en" sz="1917">
                <a:solidFill>
                  <a:srgbClr val="E2DDDD"/>
                </a:solidFill>
              </a:rPr>
              <a:t>If the longest path problem could be solved in polynomial time, it could be used to solve this decision problem by finding a longest path and then comparing its length to the number k. </a:t>
            </a:r>
            <a:endParaRPr sz="1917">
              <a:solidFill>
                <a:srgbClr val="E2DDDD"/>
              </a:solidFill>
            </a:endParaRPr>
          </a:p>
          <a:p>
            <a:pPr indent="0" lvl="0" marL="0" rtl="0" algn="l">
              <a:spcBef>
                <a:spcPts val="1200"/>
              </a:spcBef>
              <a:spcAft>
                <a:spcPts val="0"/>
              </a:spcAft>
              <a:buNone/>
            </a:pPr>
            <a:r>
              <a:rPr lang="en" sz="1917">
                <a:solidFill>
                  <a:srgbClr val="E2DDDD"/>
                </a:solidFill>
              </a:rPr>
              <a:t>Therefore, the longest path problem is NP-hard. </a:t>
            </a:r>
            <a:endParaRPr sz="1917">
              <a:solidFill>
                <a:srgbClr val="E2DDDD"/>
              </a:solidFill>
            </a:endParaRPr>
          </a:p>
          <a:p>
            <a:pPr indent="0" lvl="0" marL="0" rtl="0" algn="l">
              <a:spcBef>
                <a:spcPts val="1200"/>
              </a:spcBef>
              <a:spcAft>
                <a:spcPts val="0"/>
              </a:spcAft>
              <a:buNone/>
            </a:pPr>
            <a:r>
              <a:t/>
            </a:r>
            <a:endParaRPr>
              <a:solidFill>
                <a:srgbClr val="E2DDDD"/>
              </a:solidFill>
            </a:endParaRPr>
          </a:p>
          <a:p>
            <a:pPr indent="0" lvl="0" marL="0" rtl="0" algn="l">
              <a:spcBef>
                <a:spcPts val="1200"/>
              </a:spcBef>
              <a:spcAft>
                <a:spcPts val="0"/>
              </a:spcAft>
              <a:buNone/>
            </a:pPr>
            <a:r>
              <a:t/>
            </a:r>
            <a:endParaRPr>
              <a:solidFill>
                <a:srgbClr val="E2DDDD"/>
              </a:solidFill>
            </a:endParaRPr>
          </a:p>
          <a:p>
            <a:pPr indent="0" lvl="0" marL="0" rtl="0" algn="l">
              <a:spcBef>
                <a:spcPts val="1200"/>
              </a:spcBef>
              <a:spcAft>
                <a:spcPts val="1200"/>
              </a:spcAft>
              <a:buNone/>
            </a:pPr>
            <a:r>
              <a:t/>
            </a:r>
            <a:endParaRPr>
              <a:solidFill>
                <a:srgbClr val="E2DDDD"/>
              </a:solidFill>
            </a:endParaRPr>
          </a:p>
        </p:txBody>
      </p:sp>
      <p:pic>
        <p:nvPicPr>
          <p:cNvPr id="130" name="Google Shape;130;p21"/>
          <p:cNvPicPr preferRelativeResize="0"/>
          <p:nvPr/>
        </p:nvPicPr>
        <p:blipFill>
          <a:blip r:embed="rId3">
            <a:alphaModFix/>
          </a:blip>
          <a:stretch>
            <a:fillRect/>
          </a:stretch>
        </p:blipFill>
        <p:spPr>
          <a:xfrm>
            <a:off x="428600" y="3548775"/>
            <a:ext cx="8018700" cy="1181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